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82" r:id="rId2"/>
    <p:sldId id="286" r:id="rId3"/>
    <p:sldId id="283" r:id="rId4"/>
    <p:sldId id="284" r:id="rId5"/>
    <p:sldId id="268" r:id="rId6"/>
    <p:sldId id="272" r:id="rId7"/>
    <p:sldId id="270" r:id="rId8"/>
  </p:sldIdLst>
  <p:sldSz cx="22860000" cy="22860000"/>
  <p:notesSz cx="6858000" cy="9144000"/>
  <p:defaultTextStyle>
    <a:defPPr>
      <a:defRPr lang="en-US"/>
    </a:defPPr>
    <a:lvl1pPr marL="0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0" userDrawn="1">
          <p15:clr>
            <a:srgbClr val="A4A3A4"/>
          </p15:clr>
        </p15:guide>
        <p15:guide id="2" pos="72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k Phillips" initials="Z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A3A3A"/>
    <a:srgbClr val="0091FF"/>
    <a:srgbClr val="00FA37"/>
    <a:srgbClr val="FF706B"/>
    <a:srgbClr val="FF2600"/>
    <a:srgbClr val="FF2900"/>
    <a:srgbClr val="0334F0"/>
    <a:srgbClr val="879289"/>
    <a:srgbClr val="FF3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1" autoAdjust="0"/>
    <p:restoredTop sz="93833" autoAdjust="0"/>
  </p:normalViewPr>
  <p:slideViewPr>
    <p:cSldViewPr snapToGrid="0" snapToObjects="1">
      <p:cViewPr>
        <p:scale>
          <a:sx n="48" d="100"/>
          <a:sy n="48" d="100"/>
        </p:scale>
        <p:origin x="480" y="-48"/>
      </p:cViewPr>
      <p:guideLst>
        <p:guide orient="horz" pos="7200"/>
        <p:guide pos="7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6479A-EF2F-5743-83E7-B84AF13305A4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839C1-945E-E140-9103-B31B7C381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3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839C1-945E-E140-9103-B31B7C3817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839C1-945E-E140-9103-B31B7C381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839C1-945E-E140-9103-B31B7C381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7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839C1-945E-E140-9103-B31B7C3817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9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839C1-945E-E140-9103-B31B7C381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4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Colorbars</a:t>
            </a:r>
            <a:endParaRPr lang="en-US" dirty="0" smtClean="0"/>
          </a:p>
          <a:p>
            <a:r>
              <a:rPr lang="en-US" dirty="0" smtClean="0"/>
              <a:t>BGS contrast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839C1-945E-E140-9103-B31B7C3817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839C1-945E-E140-9103-B31B7C381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8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3741210"/>
            <a:ext cx="19431000" cy="7958667"/>
          </a:xfrm>
        </p:spPr>
        <p:txBody>
          <a:bodyPr anchor="b"/>
          <a:lstStyle>
            <a:lvl1pPr algn="ctr">
              <a:defRPr sz="1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12006793"/>
            <a:ext cx="17145000" cy="5519207"/>
          </a:xfrm>
        </p:spPr>
        <p:txBody>
          <a:bodyPr/>
          <a:lstStyle>
            <a:lvl1pPr marL="0" indent="0" algn="ctr">
              <a:buNone/>
              <a:defRPr sz="6000"/>
            </a:lvl1pPr>
            <a:lvl2pPr marL="1143000" indent="0" algn="ctr">
              <a:buNone/>
              <a:defRPr sz="5000"/>
            </a:lvl2pPr>
            <a:lvl3pPr marL="2286000" indent="0" algn="ctr">
              <a:buNone/>
              <a:defRPr sz="4500"/>
            </a:lvl3pPr>
            <a:lvl4pPr marL="3429000" indent="0" algn="ctr">
              <a:buNone/>
              <a:defRPr sz="4000"/>
            </a:lvl4pPr>
            <a:lvl5pPr marL="4572000" indent="0" algn="ctr">
              <a:buNone/>
              <a:defRPr sz="4000"/>
            </a:lvl5pPr>
            <a:lvl6pPr marL="5715000" indent="0" algn="ctr">
              <a:buNone/>
              <a:defRPr sz="4000"/>
            </a:lvl6pPr>
            <a:lvl7pPr marL="6858000" indent="0" algn="ctr">
              <a:buNone/>
              <a:defRPr sz="4000"/>
            </a:lvl7pPr>
            <a:lvl8pPr marL="8001000" indent="0" algn="ctr">
              <a:buNone/>
              <a:defRPr sz="4000"/>
            </a:lvl8pPr>
            <a:lvl9pPr marL="9144000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8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9" y="1217084"/>
            <a:ext cx="4929188" cy="1937279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6" y="1217084"/>
            <a:ext cx="14501813" cy="1937279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8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3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20" y="5699132"/>
            <a:ext cx="19716750" cy="9509123"/>
          </a:xfrm>
        </p:spPr>
        <p:txBody>
          <a:bodyPr anchor="b"/>
          <a:lstStyle>
            <a:lvl1pPr>
              <a:defRPr sz="1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20" y="15298215"/>
            <a:ext cx="19716750" cy="5000623"/>
          </a:xfrm>
        </p:spPr>
        <p:txBody>
          <a:bodyPr/>
          <a:lstStyle>
            <a:lvl1pPr marL="0" indent="0">
              <a:buNone/>
              <a:defRPr sz="6000">
                <a:solidFill>
                  <a:schemeClr val="tx1"/>
                </a:solidFill>
              </a:defRPr>
            </a:lvl1pPr>
            <a:lvl2pPr marL="114300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2pPr>
            <a:lvl3pPr marL="228600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3pPr>
            <a:lvl4pPr marL="3429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4pPr>
            <a:lvl5pPr marL="4572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5pPr>
            <a:lvl6pPr marL="5715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6pPr>
            <a:lvl7pPr marL="6858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7pPr>
            <a:lvl8pPr marL="8001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8pPr>
            <a:lvl9pPr marL="9144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2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6085417"/>
            <a:ext cx="9715500" cy="145044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6085417"/>
            <a:ext cx="9715500" cy="145044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9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1217089"/>
            <a:ext cx="19716750" cy="44185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5" y="5603877"/>
            <a:ext cx="9670850" cy="2746373"/>
          </a:xfrm>
        </p:spPr>
        <p:txBody>
          <a:bodyPr anchor="b"/>
          <a:lstStyle>
            <a:lvl1pPr marL="0" indent="0">
              <a:buNone/>
              <a:defRPr sz="6000" b="1"/>
            </a:lvl1pPr>
            <a:lvl2pPr marL="1143000" indent="0">
              <a:buNone/>
              <a:defRPr sz="5000" b="1"/>
            </a:lvl2pPr>
            <a:lvl3pPr marL="2286000" indent="0">
              <a:buNone/>
              <a:defRPr sz="4500" b="1"/>
            </a:lvl3pPr>
            <a:lvl4pPr marL="3429000" indent="0">
              <a:buNone/>
              <a:defRPr sz="4000" b="1"/>
            </a:lvl4pPr>
            <a:lvl5pPr marL="4572000" indent="0">
              <a:buNone/>
              <a:defRPr sz="4000" b="1"/>
            </a:lvl5pPr>
            <a:lvl6pPr marL="5715000" indent="0">
              <a:buNone/>
              <a:defRPr sz="4000" b="1"/>
            </a:lvl6pPr>
            <a:lvl7pPr marL="6858000" indent="0">
              <a:buNone/>
              <a:defRPr sz="4000" b="1"/>
            </a:lvl7pPr>
            <a:lvl8pPr marL="8001000" indent="0">
              <a:buNone/>
              <a:defRPr sz="4000" b="1"/>
            </a:lvl8pPr>
            <a:lvl9pPr marL="9144000" indent="0">
              <a:buNone/>
              <a:defRPr sz="4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5" y="8350250"/>
            <a:ext cx="9670850" cy="122819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6" y="5603877"/>
            <a:ext cx="9718478" cy="2746373"/>
          </a:xfrm>
        </p:spPr>
        <p:txBody>
          <a:bodyPr anchor="b"/>
          <a:lstStyle>
            <a:lvl1pPr marL="0" indent="0">
              <a:buNone/>
              <a:defRPr sz="6000" b="1"/>
            </a:lvl1pPr>
            <a:lvl2pPr marL="1143000" indent="0">
              <a:buNone/>
              <a:defRPr sz="5000" b="1"/>
            </a:lvl2pPr>
            <a:lvl3pPr marL="2286000" indent="0">
              <a:buNone/>
              <a:defRPr sz="4500" b="1"/>
            </a:lvl3pPr>
            <a:lvl4pPr marL="3429000" indent="0">
              <a:buNone/>
              <a:defRPr sz="4000" b="1"/>
            </a:lvl4pPr>
            <a:lvl5pPr marL="4572000" indent="0">
              <a:buNone/>
              <a:defRPr sz="4000" b="1"/>
            </a:lvl5pPr>
            <a:lvl6pPr marL="5715000" indent="0">
              <a:buNone/>
              <a:defRPr sz="4000" b="1"/>
            </a:lvl6pPr>
            <a:lvl7pPr marL="6858000" indent="0">
              <a:buNone/>
              <a:defRPr sz="4000" b="1"/>
            </a:lvl7pPr>
            <a:lvl8pPr marL="8001000" indent="0">
              <a:buNone/>
              <a:defRPr sz="4000" b="1"/>
            </a:lvl8pPr>
            <a:lvl9pPr marL="9144000" indent="0">
              <a:buNone/>
              <a:defRPr sz="4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6" y="8350250"/>
            <a:ext cx="9718478" cy="122819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4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4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1524000"/>
            <a:ext cx="7372945" cy="5334000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3291422"/>
            <a:ext cx="11572875" cy="16245417"/>
          </a:xfrm>
        </p:spPr>
        <p:txBody>
          <a:bodyPr/>
          <a:lstStyle>
            <a:lvl1pPr>
              <a:defRPr sz="8000"/>
            </a:lvl1pPr>
            <a:lvl2pPr>
              <a:defRPr sz="7000"/>
            </a:lvl2pPr>
            <a:lvl3pPr>
              <a:defRPr sz="6000"/>
            </a:lvl3pPr>
            <a:lvl4pPr>
              <a:defRPr sz="5000"/>
            </a:lvl4pPr>
            <a:lvl5pPr>
              <a:defRPr sz="5000"/>
            </a:lvl5pPr>
            <a:lvl6pPr>
              <a:defRPr sz="5000"/>
            </a:lvl6pPr>
            <a:lvl7pPr>
              <a:defRPr sz="5000"/>
            </a:lvl7pPr>
            <a:lvl8pPr>
              <a:defRPr sz="5000"/>
            </a:lvl8pPr>
            <a:lvl9pPr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3" y="6858000"/>
            <a:ext cx="7372945" cy="12705293"/>
          </a:xfrm>
        </p:spPr>
        <p:txBody>
          <a:bodyPr/>
          <a:lstStyle>
            <a:lvl1pPr marL="0" indent="0">
              <a:buNone/>
              <a:defRPr sz="4000"/>
            </a:lvl1pPr>
            <a:lvl2pPr marL="1143000" indent="0">
              <a:buNone/>
              <a:defRPr sz="3500"/>
            </a:lvl2pPr>
            <a:lvl3pPr marL="2286000" indent="0">
              <a:buNone/>
              <a:defRPr sz="3000"/>
            </a:lvl3pPr>
            <a:lvl4pPr marL="3429000" indent="0">
              <a:buNone/>
              <a:defRPr sz="2500"/>
            </a:lvl4pPr>
            <a:lvl5pPr marL="4572000" indent="0">
              <a:buNone/>
              <a:defRPr sz="2500"/>
            </a:lvl5pPr>
            <a:lvl6pPr marL="5715000" indent="0">
              <a:buNone/>
              <a:defRPr sz="2500"/>
            </a:lvl6pPr>
            <a:lvl7pPr marL="6858000" indent="0">
              <a:buNone/>
              <a:defRPr sz="2500"/>
            </a:lvl7pPr>
            <a:lvl8pPr marL="8001000" indent="0">
              <a:buNone/>
              <a:defRPr sz="2500"/>
            </a:lvl8pPr>
            <a:lvl9pPr marL="9144000" indent="0">
              <a:buNone/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4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1524000"/>
            <a:ext cx="7372945" cy="5334000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3291422"/>
            <a:ext cx="11572875" cy="16245417"/>
          </a:xfrm>
        </p:spPr>
        <p:txBody>
          <a:bodyPr anchor="t"/>
          <a:lstStyle>
            <a:lvl1pPr marL="0" indent="0">
              <a:buNone/>
              <a:defRPr sz="8000"/>
            </a:lvl1pPr>
            <a:lvl2pPr marL="1143000" indent="0">
              <a:buNone/>
              <a:defRPr sz="7000"/>
            </a:lvl2pPr>
            <a:lvl3pPr marL="2286000" indent="0">
              <a:buNone/>
              <a:defRPr sz="6000"/>
            </a:lvl3pPr>
            <a:lvl4pPr marL="3429000" indent="0">
              <a:buNone/>
              <a:defRPr sz="5000"/>
            </a:lvl4pPr>
            <a:lvl5pPr marL="4572000" indent="0">
              <a:buNone/>
              <a:defRPr sz="5000"/>
            </a:lvl5pPr>
            <a:lvl6pPr marL="5715000" indent="0">
              <a:buNone/>
              <a:defRPr sz="5000"/>
            </a:lvl6pPr>
            <a:lvl7pPr marL="6858000" indent="0">
              <a:buNone/>
              <a:defRPr sz="5000"/>
            </a:lvl7pPr>
            <a:lvl8pPr marL="8001000" indent="0">
              <a:buNone/>
              <a:defRPr sz="5000"/>
            </a:lvl8pPr>
            <a:lvl9pPr marL="9144000" indent="0">
              <a:buNone/>
              <a:defRPr sz="5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3" y="6858000"/>
            <a:ext cx="7372945" cy="12705293"/>
          </a:xfrm>
        </p:spPr>
        <p:txBody>
          <a:bodyPr/>
          <a:lstStyle>
            <a:lvl1pPr marL="0" indent="0">
              <a:buNone/>
              <a:defRPr sz="4000"/>
            </a:lvl1pPr>
            <a:lvl2pPr marL="1143000" indent="0">
              <a:buNone/>
              <a:defRPr sz="3500"/>
            </a:lvl2pPr>
            <a:lvl3pPr marL="2286000" indent="0">
              <a:buNone/>
              <a:defRPr sz="3000"/>
            </a:lvl3pPr>
            <a:lvl4pPr marL="3429000" indent="0">
              <a:buNone/>
              <a:defRPr sz="2500"/>
            </a:lvl4pPr>
            <a:lvl5pPr marL="4572000" indent="0">
              <a:buNone/>
              <a:defRPr sz="2500"/>
            </a:lvl5pPr>
            <a:lvl6pPr marL="5715000" indent="0">
              <a:buNone/>
              <a:defRPr sz="2500"/>
            </a:lvl6pPr>
            <a:lvl7pPr marL="6858000" indent="0">
              <a:buNone/>
              <a:defRPr sz="2500"/>
            </a:lvl7pPr>
            <a:lvl8pPr marL="8001000" indent="0">
              <a:buNone/>
              <a:defRPr sz="2500"/>
            </a:lvl8pPr>
            <a:lvl9pPr marL="9144000" indent="0">
              <a:buNone/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4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1217089"/>
            <a:ext cx="197167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6085417"/>
            <a:ext cx="197167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21187839"/>
            <a:ext cx="51435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41B79-1E2D-B24A-8DCA-C986C9102D4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21187839"/>
            <a:ext cx="77152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21187839"/>
            <a:ext cx="51435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1988D-800F-7242-8CE2-EB55E79C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6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286000" rtl="0" eaLnBrk="1" latinLnBrk="0" hangingPunct="1">
        <a:lnSpc>
          <a:spcPct val="9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500" indent="-571500" algn="l" defTabSz="2286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70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2857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3pPr>
      <a:lvl4pPr marL="4000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5143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6286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8572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9715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143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429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572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715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858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8001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hdphoto1.wdp"/><Relationship Id="rId20" Type="http://schemas.openxmlformats.org/officeDocument/2006/relationships/image" Target="../media/image15.png"/><Relationship Id="rId21" Type="http://schemas.microsoft.com/office/2007/relationships/hdphoto" Target="../media/hdphoto4.wdp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jpg"/><Relationship Id="rId16" Type="http://schemas.openxmlformats.org/officeDocument/2006/relationships/image" Target="../media/image13.jpeg"/><Relationship Id="rId17" Type="http://schemas.microsoft.com/office/2007/relationships/hdphoto" Target="../media/hdphoto2.wdp"/><Relationship Id="rId18" Type="http://schemas.openxmlformats.org/officeDocument/2006/relationships/image" Target="../media/image14.png"/><Relationship Id="rId19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eg"/><Relationship Id="rId5" Type="http://schemas.microsoft.com/office/2007/relationships/hdphoto" Target="../media/hdphoto2.wdp"/><Relationship Id="rId6" Type="http://schemas.openxmlformats.org/officeDocument/2006/relationships/image" Target="../media/image14.png"/><Relationship Id="rId7" Type="http://schemas.microsoft.com/office/2007/relationships/hdphoto" Target="../media/hdphoto3.wdp"/><Relationship Id="rId8" Type="http://schemas.openxmlformats.org/officeDocument/2006/relationships/image" Target="../media/image6.png"/><Relationship Id="rId9" Type="http://schemas.microsoft.com/office/2007/relationships/hdphoto" Target="../media/hdphoto1.wdp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"/><Relationship Id="rId12" Type="http://schemas.openxmlformats.org/officeDocument/2006/relationships/image" Target="../media/image25.tif"/><Relationship Id="rId13" Type="http://schemas.openxmlformats.org/officeDocument/2006/relationships/image" Target="../media/image26.tif"/><Relationship Id="rId14" Type="http://schemas.openxmlformats.org/officeDocument/2006/relationships/image" Target="../media/image27.tif"/><Relationship Id="rId15" Type="http://schemas.openxmlformats.org/officeDocument/2006/relationships/image" Target="../media/image28.tif"/><Relationship Id="rId16" Type="http://schemas.openxmlformats.org/officeDocument/2006/relationships/image" Target="../media/image29.tif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tif"/><Relationship Id="rId9" Type="http://schemas.openxmlformats.org/officeDocument/2006/relationships/image" Target="../media/image22.tif"/><Relationship Id="rId10" Type="http://schemas.openxmlformats.org/officeDocument/2006/relationships/image" Target="../media/image23.tif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8.tif"/><Relationship Id="rId21" Type="http://schemas.openxmlformats.org/officeDocument/2006/relationships/image" Target="../media/image49.tif"/><Relationship Id="rId22" Type="http://schemas.openxmlformats.org/officeDocument/2006/relationships/image" Target="../media/image50.tif"/><Relationship Id="rId23" Type="http://schemas.openxmlformats.org/officeDocument/2006/relationships/image" Target="../media/image51.tif"/><Relationship Id="rId24" Type="http://schemas.openxmlformats.org/officeDocument/2006/relationships/image" Target="../media/image52.tif"/><Relationship Id="rId25" Type="http://schemas.openxmlformats.org/officeDocument/2006/relationships/image" Target="../media/image53.tif"/><Relationship Id="rId26" Type="http://schemas.openxmlformats.org/officeDocument/2006/relationships/image" Target="../media/image54.tif"/><Relationship Id="rId27" Type="http://schemas.openxmlformats.org/officeDocument/2006/relationships/image" Target="../media/image55.png"/><Relationship Id="rId28" Type="http://schemas.openxmlformats.org/officeDocument/2006/relationships/image" Target="../media/image56.jpeg"/><Relationship Id="rId29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tif"/><Relationship Id="rId4" Type="http://schemas.openxmlformats.org/officeDocument/2006/relationships/image" Target="../media/image33.tif"/><Relationship Id="rId5" Type="http://schemas.openxmlformats.org/officeDocument/2006/relationships/image" Target="../media/image9.png"/><Relationship Id="rId30" Type="http://schemas.openxmlformats.org/officeDocument/2006/relationships/image" Target="../media/image57.png"/><Relationship Id="rId31" Type="http://schemas.microsoft.com/office/2007/relationships/hdphoto" Target="../media/hdphoto6.wdp"/><Relationship Id="rId32" Type="http://schemas.openxmlformats.org/officeDocument/2006/relationships/image" Target="../media/image58.png"/><Relationship Id="rId9" Type="http://schemas.openxmlformats.org/officeDocument/2006/relationships/image" Target="../media/image37.tif"/><Relationship Id="rId6" Type="http://schemas.openxmlformats.org/officeDocument/2006/relationships/image" Target="../media/image34.png"/><Relationship Id="rId7" Type="http://schemas.openxmlformats.org/officeDocument/2006/relationships/image" Target="../media/image35.tif"/><Relationship Id="rId8" Type="http://schemas.openxmlformats.org/officeDocument/2006/relationships/image" Target="../media/image36.tif"/><Relationship Id="rId33" Type="http://schemas.microsoft.com/office/2007/relationships/hdphoto" Target="../media/hdphoto7.wdp"/><Relationship Id="rId34" Type="http://schemas.openxmlformats.org/officeDocument/2006/relationships/image" Target="../media/image59.png"/><Relationship Id="rId35" Type="http://schemas.microsoft.com/office/2007/relationships/hdphoto" Target="../media/hdphoto8.wdp"/><Relationship Id="rId36" Type="http://schemas.openxmlformats.org/officeDocument/2006/relationships/image" Target="../media/image60.png"/><Relationship Id="rId10" Type="http://schemas.openxmlformats.org/officeDocument/2006/relationships/image" Target="../media/image38.tif"/><Relationship Id="rId11" Type="http://schemas.openxmlformats.org/officeDocument/2006/relationships/image" Target="../media/image39.tif"/><Relationship Id="rId12" Type="http://schemas.openxmlformats.org/officeDocument/2006/relationships/image" Target="../media/image40.tif"/><Relationship Id="rId13" Type="http://schemas.openxmlformats.org/officeDocument/2006/relationships/image" Target="../media/image41.tif"/><Relationship Id="rId14" Type="http://schemas.openxmlformats.org/officeDocument/2006/relationships/image" Target="../media/image42.tif"/><Relationship Id="rId15" Type="http://schemas.openxmlformats.org/officeDocument/2006/relationships/image" Target="../media/image43.tif"/><Relationship Id="rId16" Type="http://schemas.openxmlformats.org/officeDocument/2006/relationships/image" Target="../media/image44.tif"/><Relationship Id="rId17" Type="http://schemas.openxmlformats.org/officeDocument/2006/relationships/image" Target="../media/image45.tif"/><Relationship Id="rId18" Type="http://schemas.openxmlformats.org/officeDocument/2006/relationships/image" Target="../media/image46.tif"/><Relationship Id="rId19" Type="http://schemas.openxmlformats.org/officeDocument/2006/relationships/image" Target="../media/image47.tif"/><Relationship Id="rId37" Type="http://schemas.microsoft.com/office/2007/relationships/hdphoto" Target="../media/hdphoto9.wdp"/><Relationship Id="rId38" Type="http://schemas.openxmlformats.org/officeDocument/2006/relationships/image" Target="../media/image61.tif"/><Relationship Id="rId39" Type="http://schemas.openxmlformats.org/officeDocument/2006/relationships/image" Target="../media/image62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microsoft.com/office/2007/relationships/hdphoto" Target="../media/hdphoto10.wdp"/><Relationship Id="rId5" Type="http://schemas.openxmlformats.org/officeDocument/2006/relationships/image" Target="../media/image64.tif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11.wdp"/><Relationship Id="rId12" Type="http://schemas.openxmlformats.org/officeDocument/2006/relationships/image" Target="../media/image75.png"/><Relationship Id="rId13" Type="http://schemas.microsoft.com/office/2007/relationships/hdphoto" Target="../media/hdphoto12.wdp"/><Relationship Id="rId14" Type="http://schemas.openxmlformats.org/officeDocument/2006/relationships/image" Target="../media/image76.png"/><Relationship Id="rId15" Type="http://schemas.microsoft.com/office/2007/relationships/hdphoto" Target="../media/hdphoto13.wdp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emf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10" Type="http://schemas.openxmlformats.org/officeDocument/2006/relationships/image" Target="../media/image87.emf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0.tif"/><Relationship Id="rId4" Type="http://schemas.openxmlformats.org/officeDocument/2006/relationships/image" Target="../media/image81.tif"/><Relationship Id="rId5" Type="http://schemas.openxmlformats.org/officeDocument/2006/relationships/image" Target="../media/image82.tif"/><Relationship Id="rId6" Type="http://schemas.openxmlformats.org/officeDocument/2006/relationships/image" Target="../media/image83.tif"/><Relationship Id="rId7" Type="http://schemas.openxmlformats.org/officeDocument/2006/relationships/image" Target="../media/image84.tif"/><Relationship Id="rId8" Type="http://schemas.openxmlformats.org/officeDocument/2006/relationships/image" Target="../media/image8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own Arrow 140"/>
          <p:cNvSpPr/>
          <p:nvPr/>
        </p:nvSpPr>
        <p:spPr>
          <a:xfrm>
            <a:off x="11955966" y="13117340"/>
            <a:ext cx="685800" cy="84210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9159110" y="13059839"/>
            <a:ext cx="685800" cy="84210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752796" y="12897043"/>
            <a:ext cx="4947990" cy="4912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cDPC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120" name="Down Arrow 119"/>
          <p:cNvSpPr/>
          <p:nvPr/>
        </p:nvSpPr>
        <p:spPr>
          <a:xfrm>
            <a:off x="9056084" y="12515529"/>
            <a:ext cx="641917" cy="425115"/>
          </a:xfrm>
          <a:prstGeom prst="downArrow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wn Arrow 122"/>
          <p:cNvSpPr/>
          <p:nvPr/>
        </p:nvSpPr>
        <p:spPr>
          <a:xfrm>
            <a:off x="10953684" y="12517907"/>
            <a:ext cx="641917" cy="42511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own Arrow 123"/>
          <p:cNvSpPr/>
          <p:nvPr/>
        </p:nvSpPr>
        <p:spPr>
          <a:xfrm>
            <a:off x="12923910" y="12517907"/>
            <a:ext cx="641917" cy="42511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68" y="10948203"/>
            <a:ext cx="1600200" cy="1600200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325" y="10974895"/>
            <a:ext cx="1600200" cy="160020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374" y="10964008"/>
            <a:ext cx="1600200" cy="1600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1" name="Rectangle 120"/>
          <p:cNvSpPr/>
          <p:nvPr/>
        </p:nvSpPr>
        <p:spPr>
          <a:xfrm>
            <a:off x="9156940" y="7653020"/>
            <a:ext cx="1421479" cy="1064800"/>
          </a:xfrm>
          <a:prstGeom prst="rect">
            <a:avLst/>
          </a:prstGeom>
          <a:solidFill>
            <a:srgbClr val="FFC000">
              <a:alpha val="5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9103590" y="8172276"/>
            <a:ext cx="7346081" cy="63541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685583" y="7615107"/>
            <a:ext cx="1009675" cy="15320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451746" y="8956177"/>
            <a:ext cx="13612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Lens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02611" y="8956177"/>
            <a:ext cx="818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Tube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Lens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75884" y="9138027"/>
            <a:ext cx="9204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cDPC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312837" y="7218945"/>
            <a:ext cx="2577107" cy="252377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224241" y="6728484"/>
            <a:ext cx="2924198" cy="461665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Existing Microscope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16521938" y="7716547"/>
            <a:ext cx="392635" cy="996469"/>
          </a:xfrm>
          <a:prstGeom prst="round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16449671" y="7831922"/>
            <a:ext cx="392635" cy="765723"/>
          </a:xfrm>
          <a:prstGeom prst="round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386396" y="7218944"/>
            <a:ext cx="4058631" cy="2760188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948897" y="9134954"/>
            <a:ext cx="1566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Condenser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Lens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300682" y="6731917"/>
            <a:ext cx="4174541" cy="461665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Existing Illumination Pathway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9" t="19798" r="25696" b="12168"/>
          <a:stretch/>
        </p:blipFill>
        <p:spPr>
          <a:xfrm>
            <a:off x="9268700" y="7387967"/>
            <a:ext cx="2581441" cy="163172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114" name="TextBox 113"/>
          <p:cNvSpPr txBox="1"/>
          <p:nvPr/>
        </p:nvSpPr>
        <p:spPr>
          <a:xfrm>
            <a:off x="8385990" y="9141918"/>
            <a:ext cx="1566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Broadband</a:t>
            </a: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2767536" y="7820682"/>
            <a:ext cx="0" cy="9272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ound Same Side Corner Rectangle 42"/>
          <p:cNvSpPr/>
          <p:nvPr/>
        </p:nvSpPr>
        <p:spPr>
          <a:xfrm rot="16200000">
            <a:off x="12520360" y="8212514"/>
            <a:ext cx="427082" cy="91845"/>
          </a:xfrm>
          <a:prstGeom prst="round2Same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0528424" y="7829386"/>
            <a:ext cx="1233349" cy="866318"/>
          </a:xfrm>
          <a:prstGeom prst="rect">
            <a:avLst/>
          </a:prstGeom>
          <a:gradFill flip="none" rotWithShape="0">
            <a:gsLst>
              <a:gs pos="6000">
                <a:schemeClr val="accent6"/>
              </a:gs>
              <a:gs pos="51000">
                <a:srgbClr val="FF0000">
                  <a:alpha val="50000"/>
                </a:srgbClr>
              </a:gs>
              <a:gs pos="100000">
                <a:schemeClr val="accent5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 bwMode="auto">
          <a:xfrm rot="1211476">
            <a:off x="11403419" y="7615640"/>
            <a:ext cx="842283" cy="1298592"/>
          </a:xfrm>
          <a:prstGeom prst="ellipse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17099972" rev="1200000"/>
            </a:camera>
            <a:lightRig rig="threePt" dir="t"/>
          </a:scene3d>
          <a:sp3d>
            <a:bevelT w="457200"/>
          </a:sp3d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5" name="Triangle 124"/>
          <p:cNvSpPr/>
          <p:nvPr/>
        </p:nvSpPr>
        <p:spPr>
          <a:xfrm rot="5400000">
            <a:off x="11821311" y="7784665"/>
            <a:ext cx="893325" cy="972987"/>
          </a:xfrm>
          <a:prstGeom prst="triangle">
            <a:avLst/>
          </a:prstGeom>
          <a:gradFill flip="none" rotWithShape="0">
            <a:gsLst>
              <a:gs pos="6000">
                <a:schemeClr val="accent6"/>
              </a:gs>
              <a:gs pos="51000">
                <a:srgbClr val="FF0000">
                  <a:alpha val="50000"/>
                </a:srgbClr>
              </a:gs>
              <a:gs pos="100000">
                <a:schemeClr val="accent5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riangle 125"/>
          <p:cNvSpPr/>
          <p:nvPr/>
        </p:nvSpPr>
        <p:spPr>
          <a:xfrm rot="5400000" flipV="1">
            <a:off x="12995412" y="7703623"/>
            <a:ext cx="623258" cy="1076811"/>
          </a:xfrm>
          <a:prstGeom prst="triangle">
            <a:avLst/>
          </a:prstGeom>
          <a:gradFill flip="none" rotWithShape="0">
            <a:gsLst>
              <a:gs pos="6000">
                <a:schemeClr val="accent6"/>
              </a:gs>
              <a:gs pos="51000">
                <a:srgbClr val="FF0000">
                  <a:alpha val="50000"/>
                </a:srgbClr>
              </a:gs>
              <a:gs pos="100000">
                <a:schemeClr val="accent5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3858636" y="7897561"/>
            <a:ext cx="1554946" cy="640080"/>
          </a:xfrm>
          <a:prstGeom prst="rect">
            <a:avLst/>
          </a:prstGeom>
          <a:gradFill flip="none" rotWithShape="0">
            <a:gsLst>
              <a:gs pos="6000">
                <a:schemeClr val="accent6"/>
              </a:gs>
              <a:gs pos="51000">
                <a:srgbClr val="FF0000">
                  <a:alpha val="50000"/>
                </a:srgbClr>
              </a:gs>
              <a:gs pos="100000">
                <a:schemeClr val="accent5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 bwMode="auto">
          <a:xfrm rot="1211476">
            <a:off x="15111553" y="7746306"/>
            <a:ext cx="709589" cy="949441"/>
          </a:xfrm>
          <a:prstGeom prst="ellipse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17099972" rev="1200000"/>
            </a:camera>
            <a:lightRig rig="threePt" dir="t"/>
          </a:scene3d>
          <a:sp3d>
            <a:bevelT w="457200"/>
          </a:sp3d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8" name="Triangle 127"/>
          <p:cNvSpPr/>
          <p:nvPr/>
        </p:nvSpPr>
        <p:spPr>
          <a:xfrm rot="5400000">
            <a:off x="15578789" y="7721397"/>
            <a:ext cx="623258" cy="972987"/>
          </a:xfrm>
          <a:prstGeom prst="triangle">
            <a:avLst/>
          </a:prstGeom>
          <a:gradFill flip="none" rotWithShape="0">
            <a:gsLst>
              <a:gs pos="6000">
                <a:schemeClr val="accent6"/>
              </a:gs>
              <a:gs pos="51000">
                <a:srgbClr val="FF0000">
                  <a:alpha val="50000"/>
                </a:srgbClr>
              </a:gs>
              <a:gs pos="100000">
                <a:schemeClr val="accent5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3483519" y="7691932"/>
            <a:ext cx="1293139" cy="1099938"/>
            <a:chOff x="5323351" y="1067730"/>
            <a:chExt cx="1034911" cy="832123"/>
          </a:xfrm>
        </p:grpSpPr>
        <p:sp>
          <p:nvSpPr>
            <p:cNvPr id="27" name="Rectangle 26"/>
            <p:cNvSpPr/>
            <p:nvPr/>
          </p:nvSpPr>
          <p:spPr>
            <a:xfrm>
              <a:off x="5601948" y="1078869"/>
              <a:ext cx="756314" cy="818211"/>
            </a:xfrm>
            <a:prstGeom prst="rect">
              <a:avLst/>
            </a:prstGeom>
            <a:gradFill flip="none" rotWithShape="0">
              <a:gsLst>
                <a:gs pos="6000">
                  <a:schemeClr val="bg2">
                    <a:lumMod val="75000"/>
                  </a:schemeClr>
                </a:gs>
                <a:gs pos="73000">
                  <a:schemeClr val="bg2">
                    <a:lumMod val="2500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 rot="16200000">
              <a:off x="5046588" y="1344493"/>
              <a:ext cx="832123" cy="278597"/>
            </a:xfrm>
            <a:prstGeom prst="trapezoid">
              <a:avLst>
                <a:gd name="adj" fmla="val 65968"/>
              </a:avLst>
            </a:prstGeom>
            <a:gradFill flip="none" rotWithShape="0">
              <a:gsLst>
                <a:gs pos="6000">
                  <a:schemeClr val="bg2">
                    <a:lumMod val="75000"/>
                  </a:schemeClr>
                </a:gs>
                <a:gs pos="73000">
                  <a:schemeClr val="bg2">
                    <a:lumMod val="2500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6036631" y="8988808"/>
            <a:ext cx="109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</p:txBody>
      </p:sp>
      <p:sp>
        <p:nvSpPr>
          <p:cNvPr id="134" name="TextBox 133"/>
          <p:cNvSpPr txBox="1"/>
          <p:nvPr/>
        </p:nvSpPr>
        <p:spPr>
          <a:xfrm rot="18399099">
            <a:off x="12310042" y="7155538"/>
            <a:ext cx="1141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154144" y="16677222"/>
            <a:ext cx="51648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c.)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115153" y="6354791"/>
            <a:ext cx="5996497" cy="6542252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12602170" y="15989382"/>
            <a:ext cx="1745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Phase Contrast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06449" y="15733748"/>
            <a:ext cx="4104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Quantitative Amplitude and Phase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977" y="10612147"/>
            <a:ext cx="2455348" cy="245534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4125775" y="12991352"/>
            <a:ext cx="290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Demosaiced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Image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637744" y="10525175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Channel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0437771" y="10538823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Channel</a:t>
            </a:r>
            <a:endParaRPr lang="en-US" sz="2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2473734" y="10525175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 Channel</a:t>
            </a:r>
            <a:endParaRPr lang="en-US" sz="20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280" y="14282583"/>
            <a:ext cx="2057400" cy="2057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270" y="14298074"/>
            <a:ext cx="2057400" cy="2057400"/>
          </a:xfrm>
          <a:prstGeom prst="rect">
            <a:avLst/>
          </a:prstGeom>
        </p:spPr>
      </p:pic>
      <p:pic>
        <p:nvPicPr>
          <p:cNvPr id="142" name="Picture 22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5204" y="14428354"/>
            <a:ext cx="297994" cy="1699058"/>
          </a:xfrm>
          <a:prstGeom prst="rect">
            <a:avLst/>
          </a:prstGeom>
        </p:spPr>
      </p:pic>
      <p:sp>
        <p:nvSpPr>
          <p:cNvPr id="143" name="TextBox 24"/>
          <p:cNvSpPr txBox="1"/>
          <p:nvPr/>
        </p:nvSpPr>
        <p:spPr>
          <a:xfrm>
            <a:off x="10503049" y="1412391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1.6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4" name="TextBox 25"/>
          <p:cNvSpPr txBox="1"/>
          <p:nvPr/>
        </p:nvSpPr>
        <p:spPr>
          <a:xfrm>
            <a:off x="10526329" y="1606402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Arial"/>
                <a:cs typeface="Arial"/>
              </a:rPr>
              <a:t>0.6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41430" y="13922450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Absorption (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a.u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1353625" y="13944600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Phase (radians)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8251410" y="6354792"/>
            <a:ext cx="8905336" cy="3848436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8285558" y="6382122"/>
            <a:ext cx="47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290801" y="10404303"/>
            <a:ext cx="47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42663" y="15996582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Rendering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862976" y="15999767"/>
            <a:ext cx="160653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Prototype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22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3376330" y="14396772"/>
            <a:ext cx="297994" cy="1699058"/>
          </a:xfrm>
          <a:prstGeom prst="rect">
            <a:avLst/>
          </a:prstGeom>
        </p:spPr>
      </p:pic>
      <p:sp>
        <p:nvSpPr>
          <p:cNvPr id="93" name="TextBox 24"/>
          <p:cNvSpPr txBox="1"/>
          <p:nvPr/>
        </p:nvSpPr>
        <p:spPr>
          <a:xfrm>
            <a:off x="13341327" y="14092330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14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4" name="TextBox 25"/>
          <p:cNvSpPr txBox="1"/>
          <p:nvPr/>
        </p:nvSpPr>
        <p:spPr>
          <a:xfrm>
            <a:off x="13393183" y="16032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0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0" t="12354" r="22454" b="10975"/>
          <a:stretch/>
        </p:blipFill>
        <p:spPr>
          <a:xfrm>
            <a:off x="2461732" y="13441587"/>
            <a:ext cx="2795428" cy="2706527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8251410" y="10378766"/>
            <a:ext cx="8905336" cy="6234105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05258" y="13020634"/>
            <a:ext cx="6005956" cy="3592236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130658" y="6426275"/>
            <a:ext cx="47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130658" y="13057685"/>
            <a:ext cx="47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897269" y="13965267"/>
            <a:ext cx="3119281" cy="2146846"/>
            <a:chOff x="8609845" y="18447355"/>
            <a:chExt cx="4666353" cy="2903964"/>
          </a:xfrm>
        </p:grpSpPr>
        <p:sp>
          <p:nvSpPr>
            <p:cNvPr id="85" name="Rounded Rectangle 84"/>
            <p:cNvSpPr/>
            <p:nvPr/>
          </p:nvSpPr>
          <p:spPr>
            <a:xfrm>
              <a:off x="8612114" y="18447355"/>
              <a:ext cx="4664084" cy="2903964"/>
            </a:xfrm>
            <a:prstGeom prst="roundRect">
              <a:avLst>
                <a:gd name="adj" fmla="val 9663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842629" y="18482910"/>
              <a:ext cx="2652718" cy="58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solidFill>
                    <a:schemeClr val="tx2">
                      <a:lumMod val="10000"/>
                    </a:schemeClr>
                  </a:solidFill>
                </a:rPr>
                <a:t>Phase Cutline</a:t>
              </a:r>
              <a:endParaRPr lang="en-US" sz="2200" b="1"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421234" y="19884041"/>
              <a:ext cx="1163717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10000"/>
                    </a:schemeClr>
                  </a:solidFill>
                </a:rPr>
                <a:t>Position (</a:t>
              </a:r>
              <a:r>
                <a:rPr lang="en-US" sz="1400" dirty="0" err="1" smtClean="0">
                  <a:solidFill>
                    <a:schemeClr val="tx2">
                      <a:lumMod val="10000"/>
                    </a:schemeClr>
                  </a:solidFill>
                </a:rPr>
                <a:t>μm</a:t>
              </a:r>
              <a:r>
                <a:rPr lang="en-US" sz="1400" dirty="0" smtClean="0">
                  <a:solidFill>
                    <a:schemeClr val="tx2">
                      <a:lumMod val="10000"/>
                    </a:schemeClr>
                  </a:solidFill>
                </a:rPr>
                <a:t>)</a:t>
              </a:r>
              <a:endParaRPr lang="en-US" sz="1400"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107" y="18992392"/>
              <a:ext cx="4173990" cy="950908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 rot="16200000">
              <a:off x="8259620" y="19342616"/>
              <a:ext cx="100822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10000"/>
                    </a:schemeClr>
                  </a:solidFill>
                </a:rPr>
                <a:t>Phase (rad)</a:t>
              </a:r>
              <a:endParaRPr lang="en-US" sz="1400"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</p:grpSp>
      <p:cxnSp>
        <p:nvCxnSpPr>
          <p:cNvPr id="4" name="Straight Connector 3"/>
          <p:cNvCxnSpPr/>
          <p:nvPr/>
        </p:nvCxnSpPr>
        <p:spPr>
          <a:xfrm flipV="1">
            <a:off x="11644588" y="15061667"/>
            <a:ext cx="1184223" cy="86041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14879633" y="15381933"/>
            <a:ext cx="1405169" cy="558956"/>
            <a:chOff x="9181149" y="17133136"/>
            <a:chExt cx="1682206" cy="55895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9286696" y="17538204"/>
              <a:ext cx="365760" cy="0"/>
            </a:xfrm>
            <a:prstGeom prst="line">
              <a:avLst/>
            </a:prstGeom>
            <a:ln w="19050">
              <a:solidFill>
                <a:srgbClr val="0334F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655016" y="17384315"/>
              <a:ext cx="841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Expected</a:t>
              </a:r>
              <a:endParaRPr lang="en-US" sz="1400" i="1" dirty="0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9289256" y="17287026"/>
              <a:ext cx="3657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9657576" y="17133137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Measured</a:t>
              </a:r>
              <a:endParaRPr lang="en-US" sz="1400" i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181149" y="17133136"/>
              <a:ext cx="1682206" cy="5589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 flipH="1">
            <a:off x="2641426" y="6559676"/>
            <a:ext cx="5089106" cy="6060756"/>
            <a:chOff x="12404710" y="7999097"/>
            <a:chExt cx="5089106" cy="60607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23" b="11976"/>
            <a:stretch/>
          </p:blipFill>
          <p:spPr>
            <a:xfrm flipH="1">
              <a:off x="12404710" y="7999097"/>
              <a:ext cx="4229685" cy="606075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4460749" y="9523487"/>
              <a:ext cx="1291463" cy="1495446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5752214" y="9523486"/>
              <a:ext cx="1741602" cy="1800760"/>
            </a:xfrm>
            <a:prstGeom prst="line">
              <a:avLst/>
            </a:prstGeom>
            <a:ln w="571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4460749" y="11008551"/>
              <a:ext cx="841375" cy="2910880"/>
            </a:xfrm>
            <a:prstGeom prst="line">
              <a:avLst/>
            </a:prstGeom>
            <a:ln w="571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9" t="40519" r="26822" b="25846"/>
            <a:stretch/>
          </p:blipFill>
          <p:spPr>
            <a:xfrm flipH="1">
              <a:off x="15325747" y="11357553"/>
              <a:ext cx="2152491" cy="2561878"/>
            </a:xfrm>
            <a:prstGeom prst="rect">
              <a:avLst/>
            </a:prstGeom>
            <a:ln w="57150">
              <a:solidFill>
                <a:schemeClr val="accent4"/>
              </a:solidFill>
              <a:prstDash val="dash"/>
            </a:ln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14754868" y="12192121"/>
              <a:ext cx="1074245" cy="30751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2529" b="79080" l="23276" r="6799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3263" t="22590" r="31905" b="20273"/>
          <a:stretch/>
        </p:blipFill>
        <p:spPr>
          <a:xfrm rot="10800000">
            <a:off x="5524413" y="13111069"/>
            <a:ext cx="2314227" cy="1659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943" b="66437" l="24009" r="729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3" t="25015" r="26534" b="32160"/>
          <a:stretch/>
        </p:blipFill>
        <p:spPr>
          <a:xfrm>
            <a:off x="5481814" y="14770136"/>
            <a:ext cx="2399424" cy="11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>
            <a:off x="4420276" y="9461253"/>
            <a:ext cx="5089106" cy="6060756"/>
            <a:chOff x="12404710" y="7999097"/>
            <a:chExt cx="5089106" cy="60607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23" b="11976"/>
            <a:stretch/>
          </p:blipFill>
          <p:spPr>
            <a:xfrm flipH="1">
              <a:off x="12404710" y="7999097"/>
              <a:ext cx="4229685" cy="606075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4460749" y="9523487"/>
              <a:ext cx="1291463" cy="1495446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5752214" y="9523486"/>
              <a:ext cx="1741602" cy="1800760"/>
            </a:xfrm>
            <a:prstGeom prst="line">
              <a:avLst/>
            </a:prstGeom>
            <a:ln w="571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460749" y="11008551"/>
              <a:ext cx="841375" cy="2910880"/>
            </a:xfrm>
            <a:prstGeom prst="line">
              <a:avLst/>
            </a:prstGeom>
            <a:ln w="571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9" t="40519" r="26822" b="25846"/>
            <a:stretch/>
          </p:blipFill>
          <p:spPr>
            <a:xfrm flipH="1">
              <a:off x="15325747" y="11357553"/>
              <a:ext cx="2152491" cy="2561878"/>
            </a:xfrm>
            <a:prstGeom prst="rect">
              <a:avLst/>
            </a:prstGeom>
            <a:ln w="57150">
              <a:solidFill>
                <a:schemeClr val="accent4"/>
              </a:solidFill>
              <a:prstDash val="dash"/>
            </a:ln>
          </p:spPr>
        </p:pic>
      </p:grpSp>
      <p:sp>
        <p:nvSpPr>
          <p:cNvPr id="13" name="Rounded Rectangle 12"/>
          <p:cNvSpPr/>
          <p:nvPr/>
        </p:nvSpPr>
        <p:spPr>
          <a:xfrm>
            <a:off x="3758196" y="10522857"/>
            <a:ext cx="1973973" cy="18131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29" b="79080" l="23276" r="6799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3263" t="22590" r="31905" b="20273"/>
          <a:stretch/>
        </p:blipFill>
        <p:spPr>
          <a:xfrm rot="10800000">
            <a:off x="3846504" y="10665189"/>
            <a:ext cx="1805805" cy="129458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884244" y="12335965"/>
            <a:ext cx="1653157" cy="1971007"/>
            <a:chOff x="8815884" y="12470707"/>
            <a:chExt cx="1653157" cy="1971007"/>
          </a:xfrm>
        </p:grpSpPr>
        <p:grpSp>
          <p:nvGrpSpPr>
            <p:cNvPr id="18" name="Group 17"/>
            <p:cNvGrpSpPr/>
            <p:nvPr/>
          </p:nvGrpSpPr>
          <p:grpSpPr>
            <a:xfrm>
              <a:off x="8815884" y="12470707"/>
              <a:ext cx="1653157" cy="1971007"/>
              <a:chOff x="9959470" y="11117943"/>
              <a:chExt cx="1653157" cy="1971007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9959470" y="11117943"/>
                <a:ext cx="1653157" cy="197100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01545" y="11266628"/>
                <a:ext cx="1369005" cy="1369005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9145260" y="13931535"/>
              <a:ext cx="1032655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Image</a:t>
              </a:r>
              <a:endParaRPr lang="en-US" i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20038" y="11870036"/>
            <a:ext cx="87863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Filter</a:t>
            </a:r>
            <a:endParaRPr lang="en-US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8199740" y="9274802"/>
            <a:ext cx="2046535" cy="2154609"/>
            <a:chOff x="11179972" y="10292893"/>
            <a:chExt cx="1653157" cy="2154609"/>
          </a:xfrm>
        </p:grpSpPr>
        <p:grpSp>
          <p:nvGrpSpPr>
            <p:cNvPr id="23" name="Group 22"/>
            <p:cNvGrpSpPr/>
            <p:nvPr/>
          </p:nvGrpSpPr>
          <p:grpSpPr>
            <a:xfrm>
              <a:off x="11179972" y="10292893"/>
              <a:ext cx="1653157" cy="2154609"/>
              <a:chOff x="8815884" y="12470707"/>
              <a:chExt cx="1653157" cy="2154609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815884" y="12470707"/>
                <a:ext cx="1653157" cy="215460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9268" y="13917430"/>
                <a:ext cx="15463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i="1" smtClean="0"/>
                  <a:t>Quantitative </a:t>
                </a:r>
              </a:p>
              <a:p>
                <a:pPr algn="ctr"/>
                <a:r>
                  <a:rPr lang="en-US" sz="2000" i="1" dirty="0" smtClean="0"/>
                  <a:t>Phase</a:t>
                </a:r>
                <a:endParaRPr lang="en-US" sz="2000" i="1" dirty="0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048" y="10434967"/>
              <a:ext cx="1027360" cy="1369005"/>
            </a:xfrm>
            <a:prstGeom prst="rect">
              <a:avLst/>
            </a:prstGeom>
          </p:spPr>
        </p:pic>
      </p:grpSp>
      <p:sp>
        <p:nvSpPr>
          <p:cNvPr id="29" name="Right Arrow 28"/>
          <p:cNvSpPr/>
          <p:nvPr/>
        </p:nvSpPr>
        <p:spPr>
          <a:xfrm rot="14962966">
            <a:off x="8957183" y="11751340"/>
            <a:ext cx="754846" cy="26261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3694206">
            <a:off x="4819585" y="12853514"/>
            <a:ext cx="1208120" cy="31811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2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650518" y="9622277"/>
            <a:ext cx="315333" cy="925980"/>
          </a:xfrm>
          <a:prstGeom prst="rect">
            <a:avLst/>
          </a:prstGeom>
        </p:spPr>
      </p:pic>
      <p:sp>
        <p:nvSpPr>
          <p:cNvPr id="32" name="TextBox 24"/>
          <p:cNvSpPr txBox="1"/>
          <p:nvPr/>
        </p:nvSpPr>
        <p:spPr>
          <a:xfrm>
            <a:off x="9615516" y="933149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14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9667371" y="105213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0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 rot="5400000">
            <a:off x="9615841" y="9908718"/>
            <a:ext cx="457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rad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字方塊 64"/>
          <p:cNvSpPr txBox="1"/>
          <p:nvPr/>
        </p:nvSpPr>
        <p:spPr>
          <a:xfrm>
            <a:off x="14074358" y="14703609"/>
            <a:ext cx="4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 err="1">
                <a:latin typeface="Arial"/>
                <a:cs typeface="Arial"/>
              </a:rPr>
              <a:t>a.u</a:t>
            </a:r>
            <a:r>
              <a:rPr kumimoji="1" lang="en-US" altLang="zh-TW" sz="1400" b="1" dirty="0">
                <a:latin typeface="Arial"/>
                <a:cs typeface="Arial"/>
              </a:rPr>
              <a:t>.</a:t>
            </a:r>
            <a:endParaRPr kumimoji="1" lang="zh-TW" altLang="en-US" sz="1400" b="1" dirty="0">
              <a:latin typeface="Arial"/>
              <a:cs typeface="Arial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1694657" y="14720544"/>
            <a:ext cx="4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 err="1">
                <a:latin typeface="Arial"/>
                <a:cs typeface="Arial"/>
              </a:rPr>
              <a:t>a.u</a:t>
            </a:r>
            <a:r>
              <a:rPr kumimoji="1" lang="en-US" altLang="zh-TW" sz="1400" b="1" dirty="0">
                <a:latin typeface="Arial"/>
                <a:cs typeface="Arial"/>
              </a:rPr>
              <a:t>.</a:t>
            </a:r>
            <a:endParaRPr kumimoji="1" lang="zh-TW" altLang="en-US" sz="14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5117" y="6770982"/>
            <a:ext cx="25882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Signal Spectrum After Bayer Filter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56622" y="7259103"/>
            <a:ext cx="12426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10151081" y="6902961"/>
                <a:ext cx="3078983" cy="943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Amplitude Transfer </a:t>
                </a:r>
              </a:p>
              <a:p>
                <a:pPr algn="ctr"/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081" y="6902961"/>
                <a:ext cx="3078983" cy="943913"/>
              </a:xfrm>
              <a:prstGeom prst="rect">
                <a:avLst/>
              </a:prstGeom>
              <a:blipFill rotWithShape="0">
                <a:blip r:embed="rId3"/>
                <a:stretch>
                  <a:fillRect l="-3168" t="-5806" r="-2970" b="-1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13479904" y="6883917"/>
                <a:ext cx="2541978" cy="947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Phase Transfer </a:t>
                </a:r>
              </a:p>
              <a:p>
                <a:pPr algn="ctr"/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904" y="6883917"/>
                <a:ext cx="2541978" cy="947375"/>
              </a:xfrm>
              <a:prstGeom prst="rect">
                <a:avLst/>
              </a:prstGeom>
              <a:blipFill rotWithShape="0">
                <a:blip r:embed="rId4"/>
                <a:stretch>
                  <a:fillRect l="-3837" t="-5769" r="-3837" b="-10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716" y="13057679"/>
            <a:ext cx="2903546" cy="20605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73" y="8221778"/>
            <a:ext cx="2900093" cy="20581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74" y="10657884"/>
            <a:ext cx="2905850" cy="19632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6340053" y="8883380"/>
            <a:ext cx="718466" cy="430887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6168605" y="11241621"/>
            <a:ext cx="1000595" cy="430887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6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accent6"/>
                </a:solidFill>
                <a:latin typeface="Arial"/>
                <a:cs typeface="Arial"/>
              </a:rPr>
              <a:t>Green</a:t>
            </a:r>
            <a:endParaRPr lang="en-US" sz="2200" b="1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270396" y="13639137"/>
            <a:ext cx="797014" cy="430887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5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accent5"/>
                </a:solidFill>
                <a:latin typeface="Arial"/>
                <a:cs typeface="Arial"/>
              </a:rPr>
              <a:t>Blue</a:t>
            </a:r>
            <a:endParaRPr lang="en-US" sz="2200" b="1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0188860" y="7895347"/>
            <a:ext cx="8943920" cy="7222913"/>
            <a:chOff x="12137013" y="8067675"/>
            <a:chExt cx="7148750" cy="5773175"/>
          </a:xfrm>
        </p:grpSpPr>
        <p:pic>
          <p:nvPicPr>
            <p:cNvPr id="6" name="圖片 5" descr="source_green.t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2638" y="10026687"/>
              <a:ext cx="2603125" cy="1800000"/>
            </a:xfrm>
            <a:prstGeom prst="rect">
              <a:avLst/>
            </a:prstGeom>
          </p:spPr>
        </p:pic>
        <p:pic>
          <p:nvPicPr>
            <p:cNvPr id="7" name="圖片 6" descr="source_blue.ti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2637" y="12040850"/>
              <a:ext cx="2603125" cy="1800000"/>
            </a:xfrm>
            <a:prstGeom prst="rect">
              <a:avLst/>
            </a:prstGeom>
          </p:spPr>
        </p:pic>
        <p:pic>
          <p:nvPicPr>
            <p:cNvPr id="5" name="圖片 4" descr="source_red.ti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2638" y="8097656"/>
              <a:ext cx="2603125" cy="1800000"/>
            </a:xfrm>
            <a:prstGeom prst="rect">
              <a:avLst/>
            </a:prstGeom>
          </p:spPr>
        </p:pic>
        <p:pic>
          <p:nvPicPr>
            <p:cNvPr id="9" name="圖片 8" descr="Hr_red.ti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7013" y="8067675"/>
              <a:ext cx="2603125" cy="1800000"/>
            </a:xfrm>
            <a:prstGeom prst="rect">
              <a:avLst/>
            </a:prstGeom>
          </p:spPr>
        </p:pic>
        <p:pic>
          <p:nvPicPr>
            <p:cNvPr id="10" name="圖片 9" descr="Hr_green.ti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7013" y="10002817"/>
              <a:ext cx="2603125" cy="1800000"/>
            </a:xfrm>
            <a:prstGeom prst="rect">
              <a:avLst/>
            </a:prstGeom>
          </p:spPr>
        </p:pic>
        <p:pic>
          <p:nvPicPr>
            <p:cNvPr id="12" name="圖片 11" descr="Hr_blue.ti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7013" y="12010868"/>
              <a:ext cx="2603125" cy="1800000"/>
            </a:xfrm>
            <a:prstGeom prst="rect">
              <a:avLst/>
            </a:prstGeom>
          </p:spPr>
        </p:pic>
        <p:pic>
          <p:nvPicPr>
            <p:cNvPr id="16" name="圖片 15" descr="Hi_green.ti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7524" y="9987547"/>
              <a:ext cx="2603125" cy="1800000"/>
            </a:xfrm>
            <a:prstGeom prst="rect">
              <a:avLst/>
            </a:prstGeom>
          </p:spPr>
        </p:pic>
        <p:pic>
          <p:nvPicPr>
            <p:cNvPr id="17" name="圖片 16" descr="Hi_red.ti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7524" y="8091665"/>
              <a:ext cx="2603125" cy="1800000"/>
            </a:xfrm>
            <a:prstGeom prst="rect">
              <a:avLst/>
            </a:prstGeom>
          </p:spPr>
        </p:pic>
        <p:pic>
          <p:nvPicPr>
            <p:cNvPr id="19" name="圖片 18" descr="Hi_blue.ti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7524" y="11996087"/>
              <a:ext cx="2603125" cy="1800000"/>
            </a:xfrm>
            <a:prstGeom prst="rect">
              <a:avLst/>
            </a:prstGeom>
          </p:spPr>
        </p:pic>
      </p:grpSp>
      <p:cxnSp>
        <p:nvCxnSpPr>
          <p:cNvPr id="27" name="Straight Arrow Connector 26"/>
          <p:cNvCxnSpPr/>
          <p:nvPr/>
        </p:nvCxnSpPr>
        <p:spPr>
          <a:xfrm flipV="1">
            <a:off x="10885401" y="9418385"/>
            <a:ext cx="0" cy="3801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0885401" y="9804908"/>
            <a:ext cx="3657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11173464" y="9589771"/>
                <a:ext cx="1073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𝜇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 </m:t>
                      </m:r>
                    </m:oMath>
                  </m:oMathPara>
                </a14:m>
                <a:endParaRPr lang="en-US" sz="1400" b="0" i="1" dirty="0" smtClean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464" y="9589771"/>
                <a:ext cx="1073371" cy="307777"/>
              </a:xfrm>
              <a:prstGeom prst="rect">
                <a:avLst/>
              </a:prstGeom>
              <a:blipFill rotWithShape="0">
                <a:blip r:embed="rId17"/>
                <a:stretch>
                  <a:fillRect t="-82353" b="-10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10752883" y="9108898"/>
                <a:ext cx="498278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1400" b="0" i="1" dirty="0" smtClean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2883" y="9108898"/>
                <a:ext cx="498278" cy="324769"/>
              </a:xfrm>
              <a:prstGeom prst="rect">
                <a:avLst/>
              </a:prstGeom>
              <a:blipFill rotWithShape="0">
                <a:blip r:embed="rId18"/>
                <a:stretch>
                  <a:fillRect t="-77778" b="-9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51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17"/>
          <p:cNvSpPr txBox="1"/>
          <p:nvPr/>
        </p:nvSpPr>
        <p:spPr>
          <a:xfrm>
            <a:off x="8182324" y="6608693"/>
            <a:ext cx="1137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Z = 0</a:t>
            </a:r>
            <a:r>
              <a:rPr lang="en-US" sz="2000" dirty="0" smtClean="0">
                <a:latin typeface="Symbol" charset="2"/>
                <a:cs typeface="Symbol" charset="2"/>
              </a:rPr>
              <a:t>m</a:t>
            </a:r>
            <a:r>
              <a:rPr lang="en-US" sz="2000" dirty="0" smtClean="0">
                <a:latin typeface="Arial"/>
                <a:cs typeface="Arial"/>
              </a:rPr>
              <a:t>m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60" name="圖片 59" descr="amplitude_defocus_0.5_1.5_crop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076" y="4694112"/>
            <a:ext cx="1864200" cy="1837944"/>
          </a:xfrm>
          <a:prstGeom prst="rect">
            <a:avLst/>
          </a:prstGeom>
        </p:spPr>
      </p:pic>
      <p:pic>
        <p:nvPicPr>
          <p:cNvPr id="67" name="圖片 66" descr="phase_defocus_crop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256" y="4697644"/>
            <a:ext cx="1856052" cy="1837944"/>
          </a:xfrm>
          <a:prstGeom prst="rect">
            <a:avLst/>
          </a:prstGeom>
        </p:spPr>
      </p:pic>
      <p:sp>
        <p:nvSpPr>
          <p:cNvPr id="80" name="TextBox 29"/>
          <p:cNvSpPr txBox="1"/>
          <p:nvPr/>
        </p:nvSpPr>
        <p:spPr>
          <a:xfrm>
            <a:off x="7010739" y="3671995"/>
            <a:ext cx="46185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Arial"/>
                <a:cs typeface="Arial"/>
              </a:rPr>
              <a:t>Raw Camera Measurements</a:t>
            </a:r>
            <a:endParaRPr lang="en-US" sz="2600" b="1" dirty="0">
              <a:latin typeface="Arial"/>
              <a:cs typeface="Arial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4244243" y="3671025"/>
            <a:ext cx="3988592" cy="492443"/>
          </a:xfrm>
          <a:prstGeom prst="rect">
            <a:avLst/>
          </a:prstGeom>
          <a:noFill/>
          <a:ln w="57150" cmpd="sng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sz="2600" b="1" dirty="0" smtClean="0">
                <a:latin typeface="Arial"/>
                <a:cs typeface="Arial"/>
              </a:rPr>
              <a:t>Recovered Optical Field</a:t>
            </a:r>
            <a:endParaRPr kumimoji="1" lang="zh-TW" altLang="en-US" sz="2600" b="1" dirty="0">
              <a:latin typeface="Arial"/>
              <a:cs typeface="Arial"/>
            </a:endParaRPr>
          </a:p>
        </p:txBody>
      </p:sp>
      <p:pic>
        <p:nvPicPr>
          <p:cNvPr id="96" name="Picture 9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788713" y="4833735"/>
            <a:ext cx="323081" cy="1589862"/>
          </a:xfrm>
          <a:prstGeom prst="rect">
            <a:avLst/>
          </a:prstGeom>
        </p:spPr>
      </p:pic>
      <p:sp>
        <p:nvSpPr>
          <p:cNvPr id="97" name="TextBox 25"/>
          <p:cNvSpPr txBox="1"/>
          <p:nvPr/>
        </p:nvSpPr>
        <p:spPr>
          <a:xfrm>
            <a:off x="15697063" y="6365087"/>
            <a:ext cx="5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0.5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8" name="TextBox 24"/>
          <p:cNvSpPr txBox="1"/>
          <p:nvPr/>
        </p:nvSpPr>
        <p:spPr>
          <a:xfrm>
            <a:off x="15686661" y="4482782"/>
            <a:ext cx="5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1.5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4822959" y="6035267"/>
            <a:ext cx="894333" cy="400940"/>
            <a:chOff x="14174379" y="9571128"/>
            <a:chExt cx="894333" cy="400940"/>
          </a:xfrm>
        </p:grpSpPr>
        <p:cxnSp>
          <p:nvCxnSpPr>
            <p:cNvPr id="100" name="Straight Connector 99"/>
            <p:cNvCxnSpPr/>
            <p:nvPr/>
          </p:nvCxnSpPr>
          <p:spPr>
            <a:xfrm flipV="1">
              <a:off x="14174379" y="9972068"/>
              <a:ext cx="815114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14289044" y="9571128"/>
              <a:ext cx="77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  <a:latin typeface="Arial"/>
                  <a:cs typeface="Arial"/>
                </a:rPr>
                <a:t>20µm</a:t>
              </a:r>
            </a:p>
          </p:txBody>
        </p:sp>
      </p:grpSp>
      <p:sp>
        <p:nvSpPr>
          <p:cNvPr id="103" name="TextBox 29"/>
          <p:cNvSpPr txBox="1"/>
          <p:nvPr/>
        </p:nvSpPr>
        <p:spPr>
          <a:xfrm>
            <a:off x="14150029" y="6490769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Amplitude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25" name="Picture 12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488" y="4833735"/>
            <a:ext cx="323081" cy="1589862"/>
          </a:xfrm>
          <a:prstGeom prst="rect">
            <a:avLst/>
          </a:prstGeom>
        </p:spPr>
      </p:pic>
      <p:sp>
        <p:nvSpPr>
          <p:cNvPr id="126" name="TextBox 25"/>
          <p:cNvSpPr txBox="1"/>
          <p:nvPr/>
        </p:nvSpPr>
        <p:spPr>
          <a:xfrm>
            <a:off x="18247838" y="6365087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0.0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7" name="TextBox 24"/>
          <p:cNvSpPr txBox="1"/>
          <p:nvPr/>
        </p:nvSpPr>
        <p:spPr>
          <a:xfrm>
            <a:off x="18237436" y="448278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3.0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17373734" y="6035267"/>
            <a:ext cx="894333" cy="400940"/>
            <a:chOff x="14174379" y="9571128"/>
            <a:chExt cx="894333" cy="400940"/>
          </a:xfrm>
        </p:grpSpPr>
        <p:cxnSp>
          <p:nvCxnSpPr>
            <p:cNvPr id="129" name="Straight Connector 128"/>
            <p:cNvCxnSpPr/>
            <p:nvPr/>
          </p:nvCxnSpPr>
          <p:spPr>
            <a:xfrm flipV="1">
              <a:off x="14174379" y="9972068"/>
              <a:ext cx="815114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14289044" y="9571128"/>
              <a:ext cx="77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  <a:latin typeface="Arial"/>
                  <a:cs typeface="Arial"/>
                </a:rPr>
                <a:t>20µm</a:t>
              </a:r>
            </a:p>
          </p:txBody>
        </p:sp>
      </p:grpSp>
      <p:sp>
        <p:nvSpPr>
          <p:cNvPr id="131" name="TextBox 29"/>
          <p:cNvSpPr txBox="1"/>
          <p:nvPr/>
        </p:nvSpPr>
        <p:spPr>
          <a:xfrm>
            <a:off x="16643229" y="6523448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/>
                <a:cs typeface="Arial"/>
              </a:rPr>
              <a:t>Phase (rad)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6" name="TextBox 29"/>
          <p:cNvSpPr txBox="1"/>
          <p:nvPr/>
        </p:nvSpPr>
        <p:spPr>
          <a:xfrm>
            <a:off x="3647597" y="3671995"/>
            <a:ext cx="13163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Arial"/>
                <a:cs typeface="Arial"/>
              </a:rPr>
              <a:t>Source</a:t>
            </a:r>
            <a:endParaRPr lang="en-US" sz="2600" b="1" dirty="0">
              <a:latin typeface="Arial"/>
              <a:cs typeface="Arial"/>
            </a:endParaRPr>
          </a:p>
        </p:txBody>
      </p:sp>
      <p:grpSp>
        <p:nvGrpSpPr>
          <p:cNvPr id="168" name="Group 167"/>
          <p:cNvGrpSpPr/>
          <p:nvPr/>
        </p:nvGrpSpPr>
        <p:grpSpPr>
          <a:xfrm rot="5400000">
            <a:off x="3835150" y="4843201"/>
            <a:ext cx="914400" cy="914400"/>
            <a:chOff x="2813658" y="10640678"/>
            <a:chExt cx="914400" cy="914400"/>
          </a:xfrm>
        </p:grpSpPr>
        <p:sp>
          <p:nvSpPr>
            <p:cNvPr id="169" name="Rectangle 7"/>
            <p:cNvSpPr/>
            <p:nvPr/>
          </p:nvSpPr>
          <p:spPr bwMode="auto">
            <a:xfrm>
              <a:off x="2813658" y="10640678"/>
              <a:ext cx="914400" cy="914400"/>
            </a:xfrm>
            <a:prstGeom prst="rect">
              <a:avLst/>
            </a:prstGeom>
            <a:solidFill>
              <a:schemeClr val="tx2">
                <a:lumMod val="1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 rotWithShape="1">
            <a:blip r:embed="rId6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1585" t="81112"/>
            <a:stretch/>
          </p:blipFill>
          <p:spPr>
            <a:xfrm rot="5400000">
              <a:off x="3225976" y="11064499"/>
              <a:ext cx="78118" cy="51930"/>
            </a:xfrm>
            <a:prstGeom prst="rect">
              <a:avLst/>
            </a:prstGeom>
          </p:spPr>
        </p:pic>
      </p:grpSp>
      <p:sp>
        <p:nvSpPr>
          <p:cNvPr id="173" name="TextBox 172"/>
          <p:cNvSpPr txBox="1"/>
          <p:nvPr/>
        </p:nvSpPr>
        <p:spPr>
          <a:xfrm>
            <a:off x="3687009" y="5824170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Coherent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Source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568571" y="4637680"/>
            <a:ext cx="6685337" cy="1588608"/>
            <a:chOff x="7131349" y="18096737"/>
            <a:chExt cx="6859281" cy="1855128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349" y="18115952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9972" y="18103551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617" y="18096737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857" y="18109437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097" y="18116251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842" y="18103551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365" y="18123065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205" y="18106817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025" y="18116433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888" y="18113449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1649" y="18103833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1046" y="18103833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3311" y="18103833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1830" y="18103833"/>
              <a:ext cx="1828800" cy="18288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</p:grpSp>
      <p:sp>
        <p:nvSpPr>
          <p:cNvPr id="137" name="TextBox 17"/>
          <p:cNvSpPr txBox="1"/>
          <p:nvPr/>
        </p:nvSpPr>
        <p:spPr>
          <a:xfrm>
            <a:off x="10814158" y="6594953"/>
            <a:ext cx="128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Z = 31</a:t>
            </a:r>
            <a:r>
              <a:rPr lang="en-US" sz="2000" dirty="0" smtClean="0">
                <a:latin typeface="Symbol" charset="2"/>
                <a:cs typeface="Symbol" charset="2"/>
              </a:rPr>
              <a:t>m</a:t>
            </a:r>
            <a:r>
              <a:rPr lang="en-US" sz="2000" dirty="0" smtClean="0">
                <a:latin typeface="Arial"/>
                <a:cs typeface="Arial"/>
              </a:rPr>
              <a:t>m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3" name="TextBox 17"/>
          <p:cNvSpPr txBox="1"/>
          <p:nvPr/>
        </p:nvSpPr>
        <p:spPr>
          <a:xfrm>
            <a:off x="5568604" y="6594953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Z = -31</a:t>
            </a:r>
            <a:r>
              <a:rPr lang="en-US" sz="2000" dirty="0" smtClean="0">
                <a:latin typeface="Symbol" charset="2"/>
                <a:cs typeface="Symbol" charset="2"/>
              </a:rPr>
              <a:t>m</a:t>
            </a:r>
            <a:r>
              <a:rPr lang="en-US" sz="2000" dirty="0" smtClean="0">
                <a:latin typeface="Arial"/>
                <a:cs typeface="Arial"/>
              </a:rPr>
              <a:t>m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29388" y="6582247"/>
            <a:ext cx="52120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863922" y="5268103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smtClean="0"/>
              <a:t>*Nonlinear</a:t>
            </a:r>
          </a:p>
          <a:p>
            <a:r>
              <a:rPr lang="en-US" sz="1800" i="1" dirty="0" smtClean="0"/>
              <a:t>spacing</a:t>
            </a:r>
            <a:endParaRPr lang="en-US" sz="1800" i="1" dirty="0"/>
          </a:p>
        </p:txBody>
      </p:sp>
      <p:sp>
        <p:nvSpPr>
          <p:cNvPr id="136" name="圓角矩形 24"/>
          <p:cNvSpPr/>
          <p:nvPr/>
        </p:nvSpPr>
        <p:spPr>
          <a:xfrm>
            <a:off x="2844800" y="4253748"/>
            <a:ext cx="15943570" cy="2740035"/>
          </a:xfrm>
          <a:prstGeom prst="roundRect">
            <a:avLst>
              <a:gd name="adj" fmla="val 1084"/>
            </a:avLst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1693580" y="5265389"/>
            <a:ext cx="2289797" cy="769441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smtClean="0">
                <a:latin typeface="Arial"/>
                <a:cs typeface="Arial"/>
              </a:rPr>
              <a:t>Through-focus </a:t>
            </a:r>
            <a:endParaRPr lang="en-US" sz="2200" b="1" dirty="0" smtClean="0">
              <a:latin typeface="Arial"/>
              <a:cs typeface="Arial"/>
            </a:endParaRPr>
          </a:p>
          <a:p>
            <a:pPr algn="ctr"/>
            <a:r>
              <a:rPr lang="en-US" sz="2200" b="1" dirty="0" smtClean="0">
                <a:latin typeface="Arial"/>
                <a:cs typeface="Arial"/>
              </a:rPr>
              <a:t>(14 Images)</a:t>
            </a:r>
          </a:p>
        </p:txBody>
      </p:sp>
      <p:cxnSp>
        <p:nvCxnSpPr>
          <p:cNvPr id="142" name="Straight Connector 141"/>
          <p:cNvCxnSpPr/>
          <p:nvPr/>
        </p:nvCxnSpPr>
        <p:spPr>
          <a:xfrm>
            <a:off x="5365896" y="4483608"/>
            <a:ext cx="0" cy="2286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442523" y="10074566"/>
            <a:ext cx="16345847" cy="2682719"/>
            <a:chOff x="4309176" y="2263674"/>
            <a:chExt cx="16345847" cy="2682719"/>
          </a:xfrm>
        </p:grpSpPr>
        <p:sp>
          <p:nvSpPr>
            <p:cNvPr id="66" name="Rounded Rectangle 65"/>
            <p:cNvSpPr/>
            <p:nvPr/>
          </p:nvSpPr>
          <p:spPr>
            <a:xfrm>
              <a:off x="9669546" y="2594208"/>
              <a:ext cx="5573202" cy="2162474"/>
            </a:xfrm>
            <a:prstGeom prst="roundRect">
              <a:avLst>
                <a:gd name="adj" fmla="val 884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圖片 15" descr="Phase_cdpc2.tif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96855" y="2682557"/>
              <a:ext cx="1837944" cy="18379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027860" y="4546283"/>
              <a:ext cx="740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/>
                  <a:cs typeface="Arial"/>
                </a:rPr>
                <a:t>RGB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642895" y="4340081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/>
                  <a:cs typeface="Arial"/>
                </a:rPr>
                <a:t>Green Channel</a:t>
              </a:r>
              <a:endParaRPr lang="en-US" sz="1800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939738" y="4354669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/>
                  <a:cs typeface="Arial"/>
                </a:rPr>
                <a:t>Red Channel</a:t>
              </a:r>
              <a:endParaRPr lang="en-US" sz="18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537552" y="434177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Arial"/>
                  <a:cs typeface="Arial"/>
                </a:rPr>
                <a:t>Blue Channel</a:t>
              </a:r>
              <a:endParaRPr lang="en-US" sz="1800" dirty="0">
                <a:latin typeface="Arial"/>
                <a:cs typeface="Arial"/>
              </a:endParaRPr>
            </a:p>
          </p:txBody>
        </p:sp>
        <p:pic>
          <p:nvPicPr>
            <p:cNvPr id="23" name="Picture 22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37605" y="2833455"/>
              <a:ext cx="323081" cy="1589862"/>
            </a:xfrm>
            <a:prstGeom prst="rect">
              <a:avLst/>
            </a:prstGeom>
          </p:spPr>
        </p:pic>
        <p:sp>
          <p:nvSpPr>
            <p:cNvPr id="74" name="TextBox 25"/>
            <p:cNvSpPr txBox="1"/>
            <p:nvPr/>
          </p:nvSpPr>
          <p:spPr>
            <a:xfrm>
              <a:off x="17545955" y="4364807"/>
              <a:ext cx="541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0.5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75" name="TextBox 24"/>
            <p:cNvSpPr txBox="1"/>
            <p:nvPr/>
          </p:nvSpPr>
          <p:spPr>
            <a:xfrm>
              <a:off x="17535553" y="2482502"/>
              <a:ext cx="541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1.5</a:t>
              </a:r>
              <a:endParaRPr lang="en-US" sz="2000" dirty="0">
                <a:latin typeface="Arial"/>
                <a:cs typeface="Arial"/>
              </a:endParaRPr>
            </a:p>
          </p:txBody>
        </p:sp>
        <p:pic>
          <p:nvPicPr>
            <p:cNvPr id="8" name="圖片 7" descr="Intensity-red.tif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236" y="2785165"/>
              <a:ext cx="1600200" cy="1600200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pic>
          <p:nvPicPr>
            <p:cNvPr id="9" name="圖片 8" descr="Intensity-green.tif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9032" y="2786972"/>
              <a:ext cx="1600200" cy="1600200"/>
            </a:xfrm>
            <a:prstGeom prst="rect">
              <a:avLst/>
            </a:prstGeom>
            <a:ln w="25400">
              <a:solidFill>
                <a:schemeClr val="accent6"/>
              </a:solidFill>
            </a:ln>
          </p:spPr>
        </p:pic>
        <p:pic>
          <p:nvPicPr>
            <p:cNvPr id="11" name="圖片 10" descr="Intensity-blue.tif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7012" y="2781899"/>
              <a:ext cx="1600200" cy="1600200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</p:pic>
        <p:pic>
          <p:nvPicPr>
            <p:cNvPr id="12" name="圖片 11" descr="cDPC_Intensity_color.tif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0" t="7971" r="27285" b="10870"/>
            <a:stretch/>
          </p:blipFill>
          <p:spPr>
            <a:xfrm>
              <a:off x="7486057" y="2697578"/>
              <a:ext cx="1837491" cy="1836000"/>
            </a:xfrm>
            <a:prstGeom prst="rect">
              <a:avLst/>
            </a:prstGeom>
            <a:ln w="38100">
              <a:solidFill>
                <a:schemeClr val="accent2"/>
              </a:solidFill>
              <a:prstDash val="dash"/>
            </a:ln>
          </p:spPr>
        </p:pic>
        <p:sp>
          <p:nvSpPr>
            <p:cNvPr id="25" name="圓角矩形 24"/>
            <p:cNvSpPr/>
            <p:nvPr/>
          </p:nvSpPr>
          <p:spPr>
            <a:xfrm>
              <a:off x="4709225" y="2263674"/>
              <a:ext cx="15943572" cy="2679148"/>
            </a:xfrm>
            <a:prstGeom prst="roundRect">
              <a:avLst>
                <a:gd name="adj" fmla="val 1084"/>
              </a:avLst>
            </a:prstGeom>
            <a:noFill/>
            <a:ln w="3810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2" name="圖片 1" descr="Amplitude_cdpc2.tif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384" y="2694118"/>
              <a:ext cx="1837944" cy="1837944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6671851" y="4034987"/>
              <a:ext cx="894333" cy="400940"/>
              <a:chOff x="14174379" y="9571128"/>
              <a:chExt cx="894333" cy="40094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14174379" y="9972068"/>
                <a:ext cx="81511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14289044" y="9571128"/>
                <a:ext cx="779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20µm</a:t>
                </a:r>
              </a:p>
            </p:txBody>
          </p:sp>
        </p:grpSp>
        <p:sp>
          <p:nvSpPr>
            <p:cNvPr id="84" name="TextBox 29"/>
            <p:cNvSpPr txBox="1"/>
            <p:nvPr/>
          </p:nvSpPr>
          <p:spPr>
            <a:xfrm>
              <a:off x="16014454" y="4507461"/>
              <a:ext cx="13260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Amplitude</a:t>
              </a:r>
              <a:endParaRPr lang="en-US" sz="2000" dirty="0">
                <a:latin typeface="Arial"/>
                <a:cs typeface="Arial"/>
              </a:endParaRPr>
            </a:p>
          </p:txBody>
        </p:sp>
        <p:pic>
          <p:nvPicPr>
            <p:cNvPr id="118" name="Picture 11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06140" y="2822236"/>
              <a:ext cx="323081" cy="1589862"/>
            </a:xfrm>
            <a:prstGeom prst="rect">
              <a:avLst/>
            </a:prstGeom>
          </p:spPr>
        </p:pic>
        <p:sp>
          <p:nvSpPr>
            <p:cNvPr id="119" name="TextBox 25"/>
            <p:cNvSpPr txBox="1"/>
            <p:nvPr/>
          </p:nvSpPr>
          <p:spPr>
            <a:xfrm>
              <a:off x="20114490" y="4353588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0.0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120" name="TextBox 24"/>
            <p:cNvSpPr txBox="1"/>
            <p:nvPr/>
          </p:nvSpPr>
          <p:spPr>
            <a:xfrm>
              <a:off x="20104088" y="2471283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3.0</a:t>
              </a:r>
              <a:endParaRPr lang="en-US" sz="2000" dirty="0">
                <a:latin typeface="Arial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9240386" y="4023768"/>
              <a:ext cx="894333" cy="400940"/>
              <a:chOff x="14174379" y="9571128"/>
              <a:chExt cx="894333" cy="400940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 flipV="1">
                <a:off x="14174379" y="9972068"/>
                <a:ext cx="81511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/>
              <p:cNvSpPr txBox="1"/>
              <p:nvPr/>
            </p:nvSpPr>
            <p:spPr>
              <a:xfrm>
                <a:off x="14289044" y="9571128"/>
                <a:ext cx="779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20µm</a:t>
                </a:r>
              </a:p>
            </p:txBody>
          </p:sp>
        </p:grpSp>
        <p:sp>
          <p:nvSpPr>
            <p:cNvPr id="124" name="TextBox 29"/>
            <p:cNvSpPr txBox="1"/>
            <p:nvPr/>
          </p:nvSpPr>
          <p:spPr>
            <a:xfrm>
              <a:off x="18509881" y="4511949"/>
              <a:ext cx="1523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Arial"/>
                  <a:cs typeface="Arial"/>
                </a:rPr>
                <a:t>Phase (rad)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89" name="Rectangle 7"/>
            <p:cNvSpPr/>
            <p:nvPr/>
          </p:nvSpPr>
          <p:spPr bwMode="auto">
            <a:xfrm>
              <a:off x="5478614" y="2882612"/>
              <a:ext cx="1371600" cy="1371600"/>
            </a:xfrm>
            <a:prstGeom prst="rect">
              <a:avLst/>
            </a:prstGeom>
            <a:solidFill>
              <a:schemeClr val="tx2">
                <a:lumMod val="1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 rot="18893586">
              <a:off x="5785515" y="3093449"/>
              <a:ext cx="774527" cy="976619"/>
              <a:chOff x="5672323" y="8204054"/>
              <a:chExt cx="774527" cy="976619"/>
            </a:xfrm>
          </p:grpSpPr>
          <p:pic>
            <p:nvPicPr>
              <p:cNvPr id="104" name="Picture 71"/>
              <p:cNvPicPr>
                <a:picLocks noChangeAspect="1"/>
              </p:cNvPicPr>
              <p:nvPr/>
            </p:nvPicPr>
            <p:blipFill rotWithShape="1"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886747" flipH="1">
                <a:off x="5666587" y="8302050"/>
                <a:ext cx="786000" cy="774527"/>
              </a:xfrm>
              <a:prstGeom prst="ellipse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 cstate="screen">
                <a:duotone>
                  <a:prstClr val="black"/>
                  <a:srgbClr val="7030A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781213">
                <a:off x="5877113" y="8199355"/>
                <a:ext cx="388316" cy="397714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8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3501081">
                <a:off x="5837711" y="8781378"/>
                <a:ext cx="409020" cy="389570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5192263" y="4309303"/>
              <a:ext cx="203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Color LED Array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3785635" y="3252517"/>
              <a:ext cx="1816524" cy="769441"/>
            </a:xfrm>
            <a:prstGeom prst="rect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 err="1" smtClean="0">
                  <a:latin typeface="Arial"/>
                  <a:cs typeface="Arial"/>
                </a:rPr>
                <a:t>cDPC</a:t>
              </a:r>
              <a:r>
                <a:rPr lang="en-US" sz="2200" b="1" dirty="0" smtClean="0">
                  <a:latin typeface="Arial"/>
                  <a:cs typeface="Arial"/>
                </a:rPr>
                <a:t> (ours)</a:t>
              </a:r>
              <a:endParaRPr lang="en-US" sz="2200" b="1" dirty="0">
                <a:latin typeface="Arial"/>
                <a:cs typeface="Arial"/>
              </a:endParaRPr>
            </a:p>
            <a:p>
              <a:pPr algn="ctr"/>
              <a:r>
                <a:rPr lang="en-US" sz="2200" b="1" dirty="0" smtClean="0">
                  <a:latin typeface="Arial"/>
                  <a:cs typeface="Arial"/>
                </a:rPr>
                <a:t>(1 Image)</a:t>
              </a:r>
              <a:endParaRPr lang="en-US" sz="2200" b="1" dirty="0">
                <a:latin typeface="Arial"/>
                <a:cs typeface="Arial"/>
              </a:endParaRPr>
            </a:p>
          </p:txBody>
        </p:sp>
        <p:cxnSp>
          <p:nvCxnSpPr>
            <p:cNvPr id="138" name="Straight Connector 137"/>
            <p:cNvCxnSpPr/>
            <p:nvPr/>
          </p:nvCxnSpPr>
          <p:spPr>
            <a:xfrm>
              <a:off x="7230321" y="2423413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5485321" y="2457102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42523" y="7159202"/>
            <a:ext cx="16345847" cy="2740035"/>
            <a:chOff x="4273551" y="10209287"/>
            <a:chExt cx="16345847" cy="2740035"/>
          </a:xfrm>
        </p:grpSpPr>
        <p:grpSp>
          <p:nvGrpSpPr>
            <p:cNvPr id="57" name="群組 56"/>
            <p:cNvGrpSpPr/>
            <p:nvPr/>
          </p:nvGrpSpPr>
          <p:grpSpPr>
            <a:xfrm>
              <a:off x="7385790" y="10671140"/>
              <a:ext cx="7863165" cy="1811520"/>
              <a:chOff x="4847743" y="11364014"/>
              <a:chExt cx="7863165" cy="1811520"/>
            </a:xfrm>
          </p:grpSpPr>
          <p:pic>
            <p:nvPicPr>
              <p:cNvPr id="3" name="圖片 2" descr="top.tif"/>
              <p:cNvPicPr>
                <a:picLocks noChangeAspect="1"/>
              </p:cNvPicPr>
              <p:nvPr/>
            </p:nvPicPr>
            <p:blipFill>
              <a:blip r:embed="rId30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7743" y="11364014"/>
                <a:ext cx="1836000" cy="1811520"/>
              </a:xfrm>
              <a:prstGeom prst="rect">
                <a:avLst/>
              </a:prstGeom>
            </p:spPr>
          </p:pic>
          <p:pic>
            <p:nvPicPr>
              <p:cNvPr id="4" name="圖片 3" descr="bottom.tif"/>
              <p:cNvPicPr>
                <a:picLocks noChangeAspect="1"/>
              </p:cNvPicPr>
              <p:nvPr/>
            </p:nvPicPr>
            <p:blipFill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2990" y="11364014"/>
                <a:ext cx="1836000" cy="1811520"/>
              </a:xfrm>
              <a:prstGeom prst="rect">
                <a:avLst/>
              </a:prstGeom>
            </p:spPr>
          </p:pic>
          <p:pic>
            <p:nvPicPr>
              <p:cNvPr id="5" name="圖片 4" descr="left.tif"/>
              <p:cNvPicPr>
                <a:picLocks noChangeAspect="1"/>
              </p:cNvPicPr>
              <p:nvPr/>
            </p:nvPicPr>
            <p:blipFill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908" y="11364014"/>
                <a:ext cx="1836000" cy="1811520"/>
              </a:xfrm>
              <a:prstGeom prst="rect">
                <a:avLst/>
              </a:prstGeom>
            </p:spPr>
          </p:pic>
          <p:pic>
            <p:nvPicPr>
              <p:cNvPr id="10" name="圖片 9" descr="right.tif"/>
              <p:cNvPicPr>
                <a:picLocks noChangeAspect="1"/>
              </p:cNvPicPr>
              <p:nvPr/>
            </p:nvPicPr>
            <p:blipFill>
              <a:blip r:embed="rId36">
                <a:extLst>
                  <a:ext uri="{BEBA8EAE-BF5A-486C-A8C5-ECC9F3942E4B}">
                    <a14:imgProps xmlns:a14="http://schemas.microsoft.com/office/drawing/2010/main">
                      <a14:imgLayer r:embed="rId37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5312" y="11364014"/>
                <a:ext cx="1836000" cy="1811520"/>
              </a:xfrm>
              <a:prstGeom prst="rect">
                <a:avLst/>
              </a:prstGeom>
            </p:spPr>
          </p:pic>
        </p:grpSp>
        <p:sp>
          <p:nvSpPr>
            <p:cNvPr id="32" name="TextBox 17"/>
            <p:cNvSpPr txBox="1"/>
            <p:nvPr/>
          </p:nvSpPr>
          <p:spPr>
            <a:xfrm>
              <a:off x="8013962" y="12502346"/>
              <a:ext cx="598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Top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38" name="TextBox 18"/>
            <p:cNvSpPr txBox="1"/>
            <p:nvPr/>
          </p:nvSpPr>
          <p:spPr>
            <a:xfrm>
              <a:off x="11949271" y="12502346"/>
              <a:ext cx="78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Right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39" name="TextBox 19"/>
            <p:cNvSpPr txBox="1"/>
            <p:nvPr/>
          </p:nvSpPr>
          <p:spPr>
            <a:xfrm>
              <a:off x="9827913" y="12502346"/>
              <a:ext cx="997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Bottom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40" name="TextBox 20"/>
            <p:cNvSpPr txBox="1"/>
            <p:nvPr/>
          </p:nvSpPr>
          <p:spPr>
            <a:xfrm>
              <a:off x="14024666" y="12502346"/>
              <a:ext cx="6124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Left</a:t>
              </a:r>
              <a:endParaRPr lang="en-US" sz="2000" dirty="0">
                <a:latin typeface="Arial"/>
                <a:cs typeface="Arial"/>
              </a:endParaRPr>
            </a:p>
          </p:txBody>
        </p:sp>
        <p:pic>
          <p:nvPicPr>
            <p:cNvPr id="22" name="圖片 21" descr="DPC_resolutiontarget_amplitude.tif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3759" y="10671140"/>
              <a:ext cx="1837944" cy="1837944"/>
            </a:xfrm>
            <a:prstGeom prst="rect">
              <a:avLst/>
            </a:prstGeom>
          </p:spPr>
        </p:pic>
        <p:pic>
          <p:nvPicPr>
            <p:cNvPr id="26" name="圖片 25" descr="DPC_resolutiontarget_phase.tif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1230" y="10671140"/>
              <a:ext cx="1837944" cy="183794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1980" y="10804062"/>
              <a:ext cx="323081" cy="1589862"/>
            </a:xfrm>
            <a:prstGeom prst="rect">
              <a:avLst/>
            </a:prstGeom>
          </p:spPr>
        </p:pic>
        <p:sp>
          <p:nvSpPr>
            <p:cNvPr id="91" name="TextBox 25"/>
            <p:cNvSpPr txBox="1"/>
            <p:nvPr/>
          </p:nvSpPr>
          <p:spPr>
            <a:xfrm>
              <a:off x="17510330" y="12335414"/>
              <a:ext cx="541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0.5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92" name="TextBox 24"/>
            <p:cNvSpPr txBox="1"/>
            <p:nvPr/>
          </p:nvSpPr>
          <p:spPr>
            <a:xfrm>
              <a:off x="17499928" y="10453109"/>
              <a:ext cx="541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1.5</a:t>
              </a:r>
              <a:endParaRPr lang="en-US" sz="2000" dirty="0">
                <a:latin typeface="Arial"/>
                <a:cs typeface="Arial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6636226" y="12005594"/>
              <a:ext cx="894333" cy="400940"/>
              <a:chOff x="14174379" y="9571128"/>
              <a:chExt cx="894333" cy="40094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V="1">
                <a:off x="14174379" y="9972068"/>
                <a:ext cx="81511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/>
              <p:cNvSpPr txBox="1"/>
              <p:nvPr/>
            </p:nvSpPr>
            <p:spPr>
              <a:xfrm>
                <a:off x="14289044" y="9571128"/>
                <a:ext cx="779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20µm</a:t>
                </a:r>
              </a:p>
            </p:txBody>
          </p:sp>
        </p:grpSp>
        <p:sp>
          <p:nvSpPr>
            <p:cNvPr id="102" name="TextBox 29"/>
            <p:cNvSpPr txBox="1"/>
            <p:nvPr/>
          </p:nvSpPr>
          <p:spPr>
            <a:xfrm>
              <a:off x="15953974" y="12496760"/>
              <a:ext cx="13260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Amplitude</a:t>
              </a:r>
              <a:endParaRPr lang="en-US" sz="2000" dirty="0">
                <a:latin typeface="Arial"/>
                <a:cs typeface="Arial"/>
              </a:endParaRPr>
            </a:p>
          </p:txBody>
        </p:sp>
        <p:pic>
          <p:nvPicPr>
            <p:cNvPr id="111" name="Picture 110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70515" y="10807047"/>
              <a:ext cx="323081" cy="1589862"/>
            </a:xfrm>
            <a:prstGeom prst="rect">
              <a:avLst/>
            </a:prstGeom>
          </p:spPr>
        </p:pic>
        <p:sp>
          <p:nvSpPr>
            <p:cNvPr id="112" name="TextBox 25"/>
            <p:cNvSpPr txBox="1"/>
            <p:nvPr/>
          </p:nvSpPr>
          <p:spPr>
            <a:xfrm>
              <a:off x="20078865" y="12338399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0.0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113" name="TextBox 24"/>
            <p:cNvSpPr txBox="1"/>
            <p:nvPr/>
          </p:nvSpPr>
          <p:spPr>
            <a:xfrm>
              <a:off x="20068463" y="10456094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3.0</a:t>
              </a:r>
              <a:endParaRPr lang="en-US" sz="2000" dirty="0">
                <a:latin typeface="Arial"/>
                <a:cs typeface="Arial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9204761" y="12008579"/>
              <a:ext cx="894333" cy="400940"/>
              <a:chOff x="14174379" y="9571128"/>
              <a:chExt cx="894333" cy="400940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 flipV="1">
                <a:off x="14174379" y="9972068"/>
                <a:ext cx="81511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14289044" y="9571128"/>
                <a:ext cx="779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20µm</a:t>
                </a:r>
              </a:p>
            </p:txBody>
          </p:sp>
        </p:grpSp>
        <p:sp>
          <p:nvSpPr>
            <p:cNvPr id="117" name="TextBox 29"/>
            <p:cNvSpPr txBox="1"/>
            <p:nvPr/>
          </p:nvSpPr>
          <p:spPr>
            <a:xfrm>
              <a:off x="18474256" y="12496760"/>
              <a:ext cx="1523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Arial"/>
                  <a:cs typeface="Arial"/>
                </a:rPr>
                <a:t>Phase (rad)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451668" y="12317724"/>
              <a:ext cx="13535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"/>
                  <a:cs typeface="Arial"/>
                </a:rPr>
                <a:t>LED Array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 rot="16200000">
              <a:off x="5216075" y="10521345"/>
              <a:ext cx="914400" cy="914400"/>
              <a:chOff x="2813658" y="10640678"/>
              <a:chExt cx="914400" cy="914400"/>
            </a:xfrm>
          </p:grpSpPr>
          <p:sp>
            <p:nvSpPr>
              <p:cNvPr id="133" name="Rectangle 7"/>
              <p:cNvSpPr/>
              <p:nvPr/>
            </p:nvSpPr>
            <p:spPr bwMode="auto">
              <a:xfrm>
                <a:off x="2813658" y="10640678"/>
                <a:ext cx="914400" cy="914400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14" name="Group 13"/>
              <p:cNvGrpSpPr>
                <a:grpSpLocks noChangeAspect="1"/>
              </p:cNvGrpSpPr>
              <p:nvPr/>
            </p:nvGrpSpPr>
            <p:grpSpPr>
              <a:xfrm>
                <a:off x="3266333" y="10832625"/>
                <a:ext cx="274922" cy="548640"/>
                <a:chOff x="3172076" y="10858709"/>
                <a:chExt cx="182880" cy="364959"/>
              </a:xfrm>
            </p:grpSpPr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172076" y="10858709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52" name="Picture 151"/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V="1">
                  <a:off x="3172076" y="11040788"/>
                  <a:ext cx="182880" cy="182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3" name="Group 152"/>
            <p:cNvGrpSpPr/>
            <p:nvPr/>
          </p:nvGrpSpPr>
          <p:grpSpPr>
            <a:xfrm rot="5400000">
              <a:off x="6145293" y="10520696"/>
              <a:ext cx="914400" cy="914400"/>
              <a:chOff x="2813658" y="10640678"/>
              <a:chExt cx="914400" cy="914400"/>
            </a:xfrm>
          </p:grpSpPr>
          <p:sp>
            <p:nvSpPr>
              <p:cNvPr id="154" name="Rectangle 7"/>
              <p:cNvSpPr/>
              <p:nvPr/>
            </p:nvSpPr>
            <p:spPr bwMode="auto">
              <a:xfrm>
                <a:off x="2813658" y="10640678"/>
                <a:ext cx="914400" cy="914400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155" name="Group 154"/>
              <p:cNvGrpSpPr>
                <a:grpSpLocks noChangeAspect="1"/>
              </p:cNvGrpSpPr>
              <p:nvPr/>
            </p:nvGrpSpPr>
            <p:grpSpPr>
              <a:xfrm>
                <a:off x="3284805" y="10817385"/>
                <a:ext cx="274922" cy="548640"/>
                <a:chOff x="3184364" y="10848571"/>
                <a:chExt cx="182880" cy="364959"/>
              </a:xfrm>
            </p:grpSpPr>
            <p:pic>
              <p:nvPicPr>
                <p:cNvPr id="156" name="Picture 155"/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184364" y="10848571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57" name="Picture 156"/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V="1">
                  <a:off x="3184364" y="11030650"/>
                  <a:ext cx="182880" cy="182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8" name="Group 157"/>
            <p:cNvGrpSpPr/>
            <p:nvPr/>
          </p:nvGrpSpPr>
          <p:grpSpPr>
            <a:xfrm>
              <a:off x="5216075" y="11434716"/>
              <a:ext cx="914400" cy="914400"/>
              <a:chOff x="2813658" y="10640678"/>
              <a:chExt cx="914400" cy="914400"/>
            </a:xfrm>
          </p:grpSpPr>
          <p:sp>
            <p:nvSpPr>
              <p:cNvPr id="159" name="Rectangle 7"/>
              <p:cNvSpPr/>
              <p:nvPr/>
            </p:nvSpPr>
            <p:spPr bwMode="auto">
              <a:xfrm>
                <a:off x="2813658" y="10640678"/>
                <a:ext cx="914400" cy="914400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160" name="Group 159"/>
              <p:cNvGrpSpPr>
                <a:grpSpLocks noChangeAspect="1"/>
              </p:cNvGrpSpPr>
              <p:nvPr/>
            </p:nvGrpSpPr>
            <p:grpSpPr>
              <a:xfrm>
                <a:off x="3293581" y="10832625"/>
                <a:ext cx="274922" cy="548640"/>
                <a:chOff x="3190202" y="10858709"/>
                <a:chExt cx="182880" cy="364959"/>
              </a:xfrm>
            </p:grpSpPr>
            <p:pic>
              <p:nvPicPr>
                <p:cNvPr id="161" name="Picture 160"/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190202" y="10858709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V="1">
                  <a:off x="3190202" y="11040788"/>
                  <a:ext cx="182880" cy="182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3" name="Group 162"/>
            <p:cNvGrpSpPr/>
            <p:nvPr/>
          </p:nvGrpSpPr>
          <p:grpSpPr>
            <a:xfrm rot="10800000">
              <a:off x="6145293" y="11433717"/>
              <a:ext cx="914400" cy="914400"/>
              <a:chOff x="2813658" y="10640678"/>
              <a:chExt cx="914400" cy="914400"/>
            </a:xfrm>
          </p:grpSpPr>
          <p:sp>
            <p:nvSpPr>
              <p:cNvPr id="164" name="Rectangle 7"/>
              <p:cNvSpPr/>
              <p:nvPr/>
            </p:nvSpPr>
            <p:spPr bwMode="auto">
              <a:xfrm>
                <a:off x="2813658" y="10640678"/>
                <a:ext cx="914400" cy="914400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3247861" y="10832625"/>
                <a:ext cx="274922" cy="548640"/>
                <a:chOff x="3159788" y="10858709"/>
                <a:chExt cx="182880" cy="364959"/>
              </a:xfrm>
            </p:grpSpPr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159788" y="10858709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67" name="Picture 166"/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V="1">
                  <a:off x="3159788" y="11040788"/>
                  <a:ext cx="182880" cy="182880"/>
                </a:xfrm>
                <a:prstGeom prst="rect">
                  <a:avLst/>
                </a:prstGeom>
              </p:spPr>
            </p:pic>
          </p:grpSp>
        </p:grpSp>
        <p:sp>
          <p:nvSpPr>
            <p:cNvPr id="134" name="圓角矩形 24"/>
            <p:cNvSpPr/>
            <p:nvPr/>
          </p:nvSpPr>
          <p:spPr>
            <a:xfrm>
              <a:off x="4673600" y="10209287"/>
              <a:ext cx="15943570" cy="2740035"/>
            </a:xfrm>
            <a:prstGeom prst="roundRect">
              <a:avLst>
                <a:gd name="adj" fmla="val 1084"/>
              </a:avLst>
            </a:prstGeom>
            <a:noFill/>
            <a:ln w="3810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 rot="16200000">
              <a:off x="3513567" y="11191681"/>
              <a:ext cx="2289409" cy="769441"/>
            </a:xfrm>
            <a:prstGeom prst="rect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 smtClean="0">
                  <a:latin typeface="Arial"/>
                  <a:cs typeface="Arial"/>
                </a:rPr>
                <a:t>Monochromatic</a:t>
              </a:r>
            </a:p>
            <a:p>
              <a:pPr algn="ctr"/>
              <a:r>
                <a:rPr lang="en-US" sz="2200" b="1" dirty="0" smtClean="0">
                  <a:latin typeface="Arial"/>
                  <a:cs typeface="Arial"/>
                </a:rPr>
                <a:t>DPC (4 Images)</a:t>
              </a: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7194696" y="10431834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5449696" y="10403379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Straight Connector 145"/>
          <p:cNvCxnSpPr/>
          <p:nvPr/>
        </p:nvCxnSpPr>
        <p:spPr>
          <a:xfrm>
            <a:off x="13601992" y="4505211"/>
            <a:ext cx="0" cy="2286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1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7037" y="-1230292"/>
            <a:ext cx="477989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Contrast + DIC Comparison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2560" y="23995949"/>
            <a:ext cx="36776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HEK293 Cells (20x, 0.4NA)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27453" y="7469508"/>
            <a:ext cx="5394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smtClean="0">
                <a:latin typeface="Arial" panose="020B0604020202020204" pitchFamily="34" charset="0"/>
                <a:cs typeface="Arial" panose="020B0604020202020204" pitchFamily="34" charset="0"/>
              </a:rPr>
              <a:t>Differential Interference Contrast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63409" y="7433937"/>
            <a:ext cx="26324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Phase Contrast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10250366" y="23750337"/>
            <a:ext cx="8037634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BARS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03016" y="11376628"/>
            <a:ext cx="5605518" cy="2743200"/>
            <a:chOff x="3503016" y="11173428"/>
            <a:chExt cx="5605518" cy="2743200"/>
          </a:xfrm>
        </p:grpSpPr>
        <p:grpSp>
          <p:nvGrpSpPr>
            <p:cNvPr id="5" name="Group 4"/>
            <p:cNvGrpSpPr/>
            <p:nvPr/>
          </p:nvGrpSpPr>
          <p:grpSpPr>
            <a:xfrm>
              <a:off x="3503016" y="11173428"/>
              <a:ext cx="5605518" cy="2743200"/>
              <a:chOff x="3503016" y="11173428"/>
              <a:chExt cx="5605518" cy="27432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3016" y="11173428"/>
                <a:ext cx="3323111" cy="27432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2" t="37425" r="30717" b="24674"/>
              <a:stretch/>
            </p:blipFill>
            <p:spPr>
              <a:xfrm>
                <a:off x="6930429" y="11524775"/>
                <a:ext cx="2178105" cy="2057400"/>
              </a:xfrm>
              <a:prstGeom prst="rect">
                <a:avLst/>
              </a:prstGeom>
              <a:ln w="57150">
                <a:solidFill>
                  <a:schemeClr val="accent4"/>
                </a:solidFill>
                <a:prstDash val="dash"/>
              </a:ln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4665185" y="12020891"/>
                <a:ext cx="1114521" cy="1175657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V="1">
                <a:off x="4665183" y="11507880"/>
                <a:ext cx="2265244" cy="506746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6780" y="13188816"/>
                <a:ext cx="2283649" cy="393361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3611413" y="13802412"/>
              <a:ext cx="777240" cy="45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41770" y="1345714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100μm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89520" y="8199580"/>
            <a:ext cx="5619014" cy="2741925"/>
            <a:chOff x="3489520" y="8174180"/>
            <a:chExt cx="5619014" cy="27419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" t="7937" r="11529" b="-31"/>
            <a:stretch/>
          </p:blipFill>
          <p:spPr>
            <a:xfrm>
              <a:off x="3505409" y="8174180"/>
              <a:ext cx="3320716" cy="272503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916630" y="10424880"/>
              <a:ext cx="1909497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*20x,0.75NA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8" t="38516" r="32414" b="22202"/>
            <a:stretch/>
          </p:blipFill>
          <p:spPr>
            <a:xfrm>
              <a:off x="6930429" y="8507357"/>
              <a:ext cx="2178105" cy="2057400"/>
            </a:xfrm>
            <a:prstGeom prst="rect">
              <a:avLst/>
            </a:prstGeom>
            <a:ln w="57150">
              <a:solidFill>
                <a:schemeClr val="accent4"/>
              </a:solidFill>
              <a:prstDash val="dash"/>
            </a:ln>
          </p:spPr>
        </p:pic>
        <p:sp>
          <p:nvSpPr>
            <p:cNvPr id="6" name="Rectangle 5"/>
            <p:cNvSpPr/>
            <p:nvPr/>
          </p:nvSpPr>
          <p:spPr>
            <a:xfrm>
              <a:off x="4830557" y="9044792"/>
              <a:ext cx="1114521" cy="117565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4830555" y="8490466"/>
              <a:ext cx="2099872" cy="554325"/>
            </a:xfrm>
            <a:prstGeom prst="line">
              <a:avLst/>
            </a:prstGeom>
            <a:ln w="571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812152" y="10218980"/>
              <a:ext cx="2118277" cy="345779"/>
            </a:xfrm>
            <a:prstGeom prst="line">
              <a:avLst/>
            </a:prstGeom>
            <a:ln w="571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3559163" y="10781236"/>
              <a:ext cx="777240" cy="45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89520" y="10435967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100μm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556960" y="11355773"/>
            <a:ext cx="5732042" cy="2743200"/>
            <a:chOff x="9455360" y="11152573"/>
            <a:chExt cx="5732042" cy="2743200"/>
          </a:xfrm>
        </p:grpSpPr>
        <p:grpSp>
          <p:nvGrpSpPr>
            <p:cNvPr id="7" name="Group 6"/>
            <p:cNvGrpSpPr/>
            <p:nvPr/>
          </p:nvGrpSpPr>
          <p:grpSpPr>
            <a:xfrm>
              <a:off x="9455360" y="11152573"/>
              <a:ext cx="5732042" cy="2743200"/>
              <a:chOff x="9455360" y="11152573"/>
              <a:chExt cx="5732042" cy="274320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5360" y="11152573"/>
                <a:ext cx="3250668" cy="274320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94" t="3120" r="35014" b="59458"/>
              <a:stretch/>
            </p:blipFill>
            <p:spPr>
              <a:xfrm>
                <a:off x="13022935" y="11487334"/>
                <a:ext cx="2164467" cy="2053132"/>
              </a:xfrm>
              <a:prstGeom prst="rect">
                <a:avLst/>
              </a:prstGeom>
              <a:ln w="57150">
                <a:solidFill>
                  <a:schemeClr val="accent2"/>
                </a:solidFill>
                <a:prstDash val="dash"/>
              </a:ln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10614195" y="11213385"/>
                <a:ext cx="1114521" cy="1095739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1707738" y="11213385"/>
                <a:ext cx="1340595" cy="294495"/>
              </a:xfrm>
              <a:prstGeom prst="line">
                <a:avLst/>
              </a:prstGeom>
              <a:ln w="571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0614193" y="12309124"/>
                <a:ext cx="2408740" cy="1273051"/>
              </a:xfrm>
              <a:prstGeom prst="line">
                <a:avLst/>
              </a:prstGeom>
              <a:ln w="571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9620255" y="13778349"/>
              <a:ext cx="777240" cy="45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50612" y="1343308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100μm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50610" y="8181410"/>
            <a:ext cx="5738393" cy="2743200"/>
            <a:chOff x="9550610" y="8156010"/>
            <a:chExt cx="5738393" cy="2743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0610" y="8156010"/>
              <a:ext cx="3250668" cy="27432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6" t="7912" r="34502" b="54691"/>
            <a:stretch/>
          </p:blipFill>
          <p:spPr>
            <a:xfrm>
              <a:off x="13124536" y="8513010"/>
              <a:ext cx="2164467" cy="2051749"/>
            </a:xfrm>
            <a:prstGeom prst="rect">
              <a:avLst/>
            </a:prstGeom>
            <a:ln w="57150">
              <a:solidFill>
                <a:schemeClr val="accent2"/>
              </a:solidFill>
              <a:prstDash val="dash"/>
            </a:ln>
          </p:spPr>
        </p:pic>
        <p:sp>
          <p:nvSpPr>
            <p:cNvPr id="37" name="Rectangle 36"/>
            <p:cNvSpPr/>
            <p:nvPr/>
          </p:nvSpPr>
          <p:spPr>
            <a:xfrm>
              <a:off x="10614196" y="8313945"/>
              <a:ext cx="1114521" cy="109573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11728716" y="8323161"/>
              <a:ext cx="1395819" cy="173931"/>
            </a:xfrm>
            <a:prstGeom prst="line">
              <a:avLst/>
            </a:prstGeom>
            <a:ln w="571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614193" y="9373902"/>
              <a:ext cx="2510340" cy="1197480"/>
            </a:xfrm>
            <a:prstGeom prst="line">
              <a:avLst/>
            </a:prstGeom>
            <a:ln w="571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9620255" y="10765841"/>
              <a:ext cx="777240" cy="45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550612" y="1042057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100μm</a:t>
              </a:r>
            </a:p>
          </p:txBody>
        </p:sp>
      </p:grpSp>
      <p:sp>
        <p:nvSpPr>
          <p:cNvPr id="41" name="矩形 69"/>
          <p:cNvSpPr/>
          <p:nvPr/>
        </p:nvSpPr>
        <p:spPr>
          <a:xfrm>
            <a:off x="3175000" y="11213849"/>
            <a:ext cx="12319000" cy="3048251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69"/>
          <p:cNvSpPr/>
          <p:nvPr/>
        </p:nvSpPr>
        <p:spPr>
          <a:xfrm>
            <a:off x="3175000" y="8011390"/>
            <a:ext cx="12319000" cy="3048251"/>
          </a:xfrm>
          <a:prstGeom prst="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2181710" y="9369317"/>
            <a:ext cx="1991699" cy="430887"/>
          </a:xfrm>
          <a:prstGeom prst="rect">
            <a:avLst/>
          </a:prstGeom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260478" y="12386736"/>
            <a:ext cx="1834156" cy="430887"/>
          </a:xfrm>
          <a:prstGeom prst="rect">
            <a:avLst/>
          </a:prstGeom>
          <a:ln w="38100">
            <a:solidFill>
              <a:schemeClr val="accent6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Synthesized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337134" y="8224980"/>
            <a:ext cx="0" cy="26157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337134" y="11435608"/>
            <a:ext cx="0" cy="261572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16" y="2469302"/>
            <a:ext cx="2442255" cy="20500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593" y="7212598"/>
            <a:ext cx="2469927" cy="2051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94" y="4905372"/>
            <a:ext cx="2474126" cy="20615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5" b="19529"/>
          <a:stretch/>
        </p:blipFill>
        <p:spPr>
          <a:xfrm>
            <a:off x="13576167" y="7229927"/>
            <a:ext cx="2421608" cy="2023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 b="18031"/>
          <a:stretch/>
        </p:blipFill>
        <p:spPr>
          <a:xfrm>
            <a:off x="13565683" y="4905785"/>
            <a:ext cx="2432092" cy="206116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70" y="7207053"/>
            <a:ext cx="2428736" cy="2057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19" y="4909553"/>
            <a:ext cx="2435087" cy="205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46214" y="1551024"/>
            <a:ext cx="15680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ea typeface="Ebrima" panose="02000000000000000000" pitchFamily="2" charset="0"/>
                <a:cs typeface="Arial" panose="020B0604020202020204" pitchFamily="34" charset="0"/>
              </a:rPr>
              <a:t>COS7 Cells</a:t>
            </a:r>
            <a:endParaRPr lang="en-US" sz="2200" b="1" dirty="0">
              <a:ea typeface="Ebrima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ea typeface="Ebrima" panose="02000000000000000000" pitchFamily="2" charset="0"/>
                <a:cs typeface="Arial" panose="020B0604020202020204" pitchFamily="34" charset="0"/>
              </a:rPr>
              <a:t>20x / 0.4NA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88797" y="1551024"/>
            <a:ext cx="1710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ea typeface="Ebrima" panose="02000000000000000000" pitchFamily="2" charset="0"/>
                <a:cs typeface="Arial" panose="020B0604020202020204" pitchFamily="34" charset="0"/>
              </a:rPr>
              <a:t>c. </a:t>
            </a:r>
            <a:r>
              <a:rPr lang="en-US" sz="2200" b="1" smtClean="0">
                <a:ea typeface="Ebrima" panose="02000000000000000000" pitchFamily="2" charset="0"/>
                <a:cs typeface="Arial" panose="020B0604020202020204" pitchFamily="34" charset="0"/>
              </a:rPr>
              <a:t>elegans</a:t>
            </a:r>
            <a:endParaRPr lang="en-US" sz="2200" b="1" dirty="0">
              <a:ea typeface="Ebrima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ea typeface="Ebrima" panose="02000000000000000000" pitchFamily="2" charset="0"/>
                <a:cs typeface="Arial" panose="020B0604020202020204" pitchFamily="34" charset="0"/>
              </a:rPr>
              <a:t>10x / 0.25NA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12144" y="1557161"/>
            <a:ext cx="2178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ea typeface="Ebrima" panose="02000000000000000000" pitchFamily="2" charset="0"/>
                <a:cs typeface="Arial" panose="020B0604020202020204" pitchFamily="34" charset="0"/>
              </a:rPr>
              <a:t>Micro-Lens Array</a:t>
            </a:r>
          </a:p>
          <a:p>
            <a:pPr algn="ctr"/>
            <a:r>
              <a:rPr lang="en-US" sz="2200" b="1" dirty="0">
                <a:ea typeface="Ebrima" panose="02000000000000000000" pitchFamily="2" charset="0"/>
                <a:cs typeface="Arial" panose="020B0604020202020204" pitchFamily="34" charset="0"/>
              </a:rPr>
              <a:t>4x / 0.1NA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564649" y="2472612"/>
            <a:ext cx="2433125" cy="2057400"/>
            <a:chOff x="4868251" y="12857781"/>
            <a:chExt cx="2433125" cy="205740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47" b="18182"/>
            <a:stretch/>
          </p:blipFill>
          <p:spPr>
            <a:xfrm>
              <a:off x="4868251" y="12857781"/>
              <a:ext cx="2433125" cy="205740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4937894" y="14781442"/>
              <a:ext cx="1170432" cy="45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68251" y="14436173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5</a:t>
              </a:r>
              <a:r>
                <a:rPr lang="en-US" sz="1800" dirty="0" smtClean="0">
                  <a:solidFill>
                    <a:schemeClr val="bg1"/>
                  </a:solidFill>
                </a:rPr>
                <a:t>0μm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939350" y="2472612"/>
            <a:ext cx="2460974" cy="2057400"/>
            <a:chOff x="4842364" y="10681933"/>
            <a:chExt cx="2460974" cy="205740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251" y="10681933"/>
              <a:ext cx="2435087" cy="2057400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4912007" y="12611815"/>
              <a:ext cx="585216" cy="45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42364" y="12266546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200μm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65825" y="4051004"/>
            <a:ext cx="899605" cy="390989"/>
            <a:chOff x="4884481" y="10090698"/>
            <a:chExt cx="899605" cy="390989"/>
          </a:xfrm>
        </p:grpSpPr>
        <p:sp>
          <p:nvSpPr>
            <p:cNvPr id="57" name="Rectangle 56"/>
            <p:cNvSpPr/>
            <p:nvPr/>
          </p:nvSpPr>
          <p:spPr>
            <a:xfrm>
              <a:off x="4954124" y="10435967"/>
              <a:ext cx="594360" cy="45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4481" y="10090698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200 </a:t>
              </a:r>
              <a:r>
                <a:rPr lang="en-US" sz="1800" dirty="0" err="1">
                  <a:solidFill>
                    <a:schemeClr val="bg1"/>
                  </a:solidFill>
                </a:rPr>
                <a:t>μ</a:t>
              </a:r>
              <a:r>
                <a:rPr lang="en-US" sz="1800" dirty="0" err="1" smtClean="0">
                  <a:solidFill>
                    <a:schemeClr val="bg1"/>
                  </a:solidFill>
                </a:rPr>
                <a:t>m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112464" y="7268198"/>
            <a:ext cx="248971" cy="1985266"/>
            <a:chOff x="13111431" y="9413656"/>
            <a:chExt cx="248971" cy="1985266"/>
          </a:xfrm>
        </p:grpSpPr>
        <p:sp>
          <p:nvSpPr>
            <p:cNvPr id="89" name="Rounded Rectangle 88"/>
            <p:cNvSpPr/>
            <p:nvPr/>
          </p:nvSpPr>
          <p:spPr>
            <a:xfrm>
              <a:off x="13152430" y="11198629"/>
              <a:ext cx="169562" cy="20029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0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95000">
                          <a14:backgroundMark x1="98333" y1="12017" x2="98333" y2="12017"/>
                          <a14:backgroundMark x1="88333" y1="4721" x2="88333" y2="4721"/>
                          <a14:backgroundMark x1="8333" y1="11803" x2="8333" y2="11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5395" r="15790" b="1479"/>
            <a:stretch/>
          </p:blipFill>
          <p:spPr>
            <a:xfrm>
              <a:off x="13128510" y="9624187"/>
              <a:ext cx="214814" cy="15846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0" name="Rounded Rectangle 99"/>
            <p:cNvSpPr/>
            <p:nvPr/>
          </p:nvSpPr>
          <p:spPr>
            <a:xfrm>
              <a:off x="13111431" y="9413656"/>
              <a:ext cx="248971" cy="18096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smtClean="0"/>
                <a:t>23</a:t>
              </a:r>
              <a:endParaRPr lang="en-US" sz="14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5698885" y="7271779"/>
            <a:ext cx="298889" cy="1987333"/>
            <a:chOff x="13081747" y="9411589"/>
            <a:chExt cx="298889" cy="1987333"/>
          </a:xfrm>
        </p:grpSpPr>
        <p:sp>
          <p:nvSpPr>
            <p:cNvPr id="108" name="Rounded Rectangle 107"/>
            <p:cNvSpPr/>
            <p:nvPr/>
          </p:nvSpPr>
          <p:spPr>
            <a:xfrm>
              <a:off x="13152430" y="11198629"/>
              <a:ext cx="169562" cy="20029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0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95000">
                          <a14:backgroundMark x1="98333" y1="12017" x2="98333" y2="12017"/>
                          <a14:backgroundMark x1="88333" y1="4721" x2="88333" y2="4721"/>
                          <a14:backgroundMark x1="8333" y1="11803" x2="8333" y2="11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5395" r="15790" b="1479"/>
            <a:stretch/>
          </p:blipFill>
          <p:spPr>
            <a:xfrm>
              <a:off x="13128510" y="9624187"/>
              <a:ext cx="214814" cy="15846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0" name="Rounded Rectangle 109"/>
            <p:cNvSpPr/>
            <p:nvPr/>
          </p:nvSpPr>
          <p:spPr>
            <a:xfrm>
              <a:off x="13081747" y="9411589"/>
              <a:ext cx="298889" cy="18096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smtClean="0"/>
                <a:t>2.7</a:t>
              </a:r>
              <a:endParaRPr lang="en-US" sz="1400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0521013" y="7238551"/>
            <a:ext cx="248971" cy="1985266"/>
            <a:chOff x="13111431" y="9413656"/>
            <a:chExt cx="248971" cy="1985266"/>
          </a:xfrm>
        </p:grpSpPr>
        <p:sp>
          <p:nvSpPr>
            <p:cNvPr id="114" name="Rounded Rectangle 113"/>
            <p:cNvSpPr/>
            <p:nvPr/>
          </p:nvSpPr>
          <p:spPr>
            <a:xfrm>
              <a:off x="13152430" y="11198629"/>
              <a:ext cx="169562" cy="20029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0</a:t>
              </a: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95000">
                          <a14:backgroundMark x1="98333" y1="12017" x2="98333" y2="12017"/>
                          <a14:backgroundMark x1="88333" y1="4721" x2="88333" y2="4721"/>
                          <a14:backgroundMark x1="8333" y1="11803" x2="8333" y2="11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5395" r="15790" b="1479"/>
            <a:stretch/>
          </p:blipFill>
          <p:spPr>
            <a:xfrm>
              <a:off x="13128510" y="9624187"/>
              <a:ext cx="214814" cy="15846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6" name="Rounded Rectangle 115"/>
            <p:cNvSpPr/>
            <p:nvPr/>
          </p:nvSpPr>
          <p:spPr>
            <a:xfrm>
              <a:off x="13111431" y="9413656"/>
              <a:ext cx="248971" cy="18096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/>
                <a:t>16</a:t>
              </a:r>
              <a:endParaRPr lang="en-US" sz="1400" dirty="0"/>
            </a:p>
          </p:txBody>
        </p:sp>
      </p:grpSp>
      <p:sp>
        <p:nvSpPr>
          <p:cNvPr id="117" name="TextBox 116"/>
          <p:cNvSpPr txBox="1"/>
          <p:nvPr/>
        </p:nvSpPr>
        <p:spPr>
          <a:xfrm rot="16200000">
            <a:off x="7161134" y="3254040"/>
            <a:ext cx="19952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ea typeface="Ebrima" panose="02000000000000000000" pitchFamily="2" charset="0"/>
                <a:cs typeface="Arial" panose="020B0604020202020204" pitchFamily="34" charset="0"/>
              </a:rPr>
              <a:t>RGB Composite</a:t>
            </a:r>
            <a:endParaRPr lang="en-US" sz="2200" b="1" dirty="0">
              <a:ea typeface="Ebrima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 rot="16200000">
            <a:off x="6944691" y="5527097"/>
            <a:ext cx="2021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200" b="1" dirty="0" smtClean="0">
              <a:ea typeface="Ebrima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 smtClean="0">
                <a:ea typeface="Ebrima" panose="02000000000000000000" pitchFamily="2" charset="0"/>
                <a:cs typeface="Arial" panose="020B0604020202020204" pitchFamily="34" charset="0"/>
              </a:rPr>
              <a:t>Amplitude (</a:t>
            </a:r>
            <a:r>
              <a:rPr lang="en-US" sz="2200" b="1" dirty="0" err="1" smtClean="0">
                <a:ea typeface="Ebrima" panose="02000000000000000000" pitchFamily="2" charset="0"/>
                <a:cs typeface="Arial" panose="020B0604020202020204" pitchFamily="34" charset="0"/>
              </a:rPr>
              <a:t>a.u</a:t>
            </a:r>
            <a:r>
              <a:rPr lang="en-US" sz="2200" b="1" dirty="0" smtClean="0">
                <a:ea typeface="Ebrima" panose="02000000000000000000" pitchFamily="2" charset="0"/>
                <a:cs typeface="Arial" panose="020B0604020202020204" pitchFamily="34" charset="0"/>
              </a:rPr>
              <a:t>)</a:t>
            </a:r>
            <a:endParaRPr lang="en-US" sz="2200" b="1" dirty="0">
              <a:ea typeface="Ebrima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7190836" y="7848238"/>
            <a:ext cx="15057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200" b="1" dirty="0" smtClean="0">
              <a:ea typeface="Ebrima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 smtClean="0">
                <a:ea typeface="Ebrima" panose="02000000000000000000" pitchFamily="2" charset="0"/>
                <a:cs typeface="Arial" panose="020B0604020202020204" pitchFamily="34" charset="0"/>
              </a:rPr>
              <a:t>Phase (rad)</a:t>
            </a:r>
            <a:endParaRPr lang="en-US" sz="2200" b="1" dirty="0">
              <a:ea typeface="Ebrima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10470739" y="4949207"/>
            <a:ext cx="248971" cy="1985266"/>
            <a:chOff x="13111431" y="9413656"/>
            <a:chExt cx="248971" cy="1985266"/>
          </a:xfrm>
        </p:grpSpPr>
        <p:sp>
          <p:nvSpPr>
            <p:cNvPr id="121" name="Rounded Rectangle 120"/>
            <p:cNvSpPr/>
            <p:nvPr/>
          </p:nvSpPr>
          <p:spPr>
            <a:xfrm>
              <a:off x="13113033" y="11198629"/>
              <a:ext cx="244131" cy="20029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/>
                <a:t>0.7</a:t>
              </a:r>
              <a:endParaRPr lang="en-US" sz="1400" dirty="0"/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95000">
                          <a14:backgroundMark x1="98333" y1="12017" x2="98333" y2="12017"/>
                          <a14:backgroundMark x1="88333" y1="4721" x2="88333" y2="4721"/>
                          <a14:backgroundMark x1="8333" y1="11803" x2="8333" y2="11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5395" r="15790" b="1479"/>
            <a:stretch/>
          </p:blipFill>
          <p:spPr>
            <a:xfrm>
              <a:off x="13128510" y="9624187"/>
              <a:ext cx="214814" cy="15846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23" name="Rounded Rectangle 122"/>
            <p:cNvSpPr/>
            <p:nvPr/>
          </p:nvSpPr>
          <p:spPr>
            <a:xfrm>
              <a:off x="13111431" y="9413656"/>
              <a:ext cx="248971" cy="18096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/>
                <a:t>1.4</a:t>
              </a:r>
              <a:endParaRPr lang="en-US" sz="1400" dirty="0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3112463" y="4949207"/>
            <a:ext cx="248971" cy="1985266"/>
            <a:chOff x="13111431" y="9413656"/>
            <a:chExt cx="248971" cy="1985266"/>
          </a:xfrm>
        </p:grpSpPr>
        <p:sp>
          <p:nvSpPr>
            <p:cNvPr id="129" name="Rounded Rectangle 128"/>
            <p:cNvSpPr/>
            <p:nvPr/>
          </p:nvSpPr>
          <p:spPr>
            <a:xfrm>
              <a:off x="13113033" y="11198629"/>
              <a:ext cx="244131" cy="20029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/>
                <a:t>0.7</a:t>
              </a:r>
              <a:endParaRPr lang="en-US" sz="1400" dirty="0"/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95000">
                          <a14:backgroundMark x1="98333" y1="12017" x2="98333" y2="12017"/>
                          <a14:backgroundMark x1="88333" y1="4721" x2="88333" y2="4721"/>
                          <a14:backgroundMark x1="8333" y1="11803" x2="8333" y2="11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5395" r="15790" b="1479"/>
            <a:stretch/>
          </p:blipFill>
          <p:spPr>
            <a:xfrm>
              <a:off x="13128510" y="9624187"/>
              <a:ext cx="214814" cy="15846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1" name="Rounded Rectangle 130"/>
            <p:cNvSpPr/>
            <p:nvPr/>
          </p:nvSpPr>
          <p:spPr>
            <a:xfrm>
              <a:off x="13111431" y="9413656"/>
              <a:ext cx="248971" cy="18096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/>
                <a:t>1.3</a:t>
              </a:r>
              <a:endParaRPr lang="en-US" sz="1400" dirty="0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15698885" y="4942876"/>
            <a:ext cx="248971" cy="1985266"/>
            <a:chOff x="13111431" y="9413656"/>
            <a:chExt cx="248971" cy="1985266"/>
          </a:xfrm>
        </p:grpSpPr>
        <p:sp>
          <p:nvSpPr>
            <p:cNvPr id="133" name="Rounded Rectangle 132"/>
            <p:cNvSpPr/>
            <p:nvPr/>
          </p:nvSpPr>
          <p:spPr>
            <a:xfrm>
              <a:off x="13113033" y="11198629"/>
              <a:ext cx="244131" cy="20029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/>
                <a:t>0.9</a:t>
              </a:r>
              <a:endParaRPr lang="en-US" sz="1400" dirty="0"/>
            </a:p>
          </p:txBody>
        </p:sp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95000">
                          <a14:backgroundMark x1="98333" y1="12017" x2="98333" y2="12017"/>
                          <a14:backgroundMark x1="88333" y1="4721" x2="88333" y2="4721"/>
                          <a14:backgroundMark x1="8333" y1="11803" x2="8333" y2="11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5395" r="15790" b="1479"/>
            <a:stretch/>
          </p:blipFill>
          <p:spPr>
            <a:xfrm>
              <a:off x="13128510" y="9624187"/>
              <a:ext cx="214814" cy="15846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5" name="Rounded Rectangle 134"/>
            <p:cNvSpPr/>
            <p:nvPr/>
          </p:nvSpPr>
          <p:spPr>
            <a:xfrm>
              <a:off x="13111431" y="9413656"/>
              <a:ext cx="248971" cy="18096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/>
                <a:t>1.1</a:t>
              </a:r>
              <a:endParaRPr lang="en-US" sz="14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425" y="4905784"/>
            <a:ext cx="2432838" cy="20705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425" y="7215909"/>
            <a:ext cx="2432838" cy="2057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57" y="2473818"/>
            <a:ext cx="2432838" cy="205740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18274405" y="7281297"/>
            <a:ext cx="298889" cy="1987333"/>
            <a:chOff x="13081747" y="9411589"/>
            <a:chExt cx="298889" cy="1987333"/>
          </a:xfrm>
        </p:grpSpPr>
        <p:sp>
          <p:nvSpPr>
            <p:cNvPr id="75" name="Rounded Rectangle 74"/>
            <p:cNvSpPr/>
            <p:nvPr/>
          </p:nvSpPr>
          <p:spPr>
            <a:xfrm>
              <a:off x="13152430" y="11198629"/>
              <a:ext cx="169562" cy="20029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0</a:t>
              </a: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95000">
                          <a14:backgroundMark x1="98333" y1="12017" x2="98333" y2="12017"/>
                          <a14:backgroundMark x1="88333" y1="4721" x2="88333" y2="4721"/>
                          <a14:backgroundMark x1="8333" y1="11803" x2="8333" y2="11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5395" r="15790" b="1479"/>
            <a:stretch/>
          </p:blipFill>
          <p:spPr>
            <a:xfrm>
              <a:off x="13128510" y="9624187"/>
              <a:ext cx="214814" cy="15846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7" name="Rounded Rectangle 76"/>
            <p:cNvSpPr/>
            <p:nvPr/>
          </p:nvSpPr>
          <p:spPr>
            <a:xfrm>
              <a:off x="13081747" y="9411589"/>
              <a:ext cx="298889" cy="18096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3</a:t>
              </a:r>
              <a:r>
                <a:rPr lang="en-US" sz="1400" dirty="0" smtClean="0"/>
                <a:t>.7</a:t>
              </a:r>
              <a:endParaRPr lang="en-US" sz="14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74405" y="4952394"/>
            <a:ext cx="248971" cy="1985266"/>
            <a:chOff x="13111431" y="9413656"/>
            <a:chExt cx="248971" cy="1985266"/>
          </a:xfrm>
        </p:grpSpPr>
        <p:sp>
          <p:nvSpPr>
            <p:cNvPr id="80" name="Rounded Rectangle 79"/>
            <p:cNvSpPr/>
            <p:nvPr/>
          </p:nvSpPr>
          <p:spPr>
            <a:xfrm>
              <a:off x="13113033" y="11198629"/>
              <a:ext cx="244131" cy="20029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/>
                <a:t>1.0</a:t>
              </a:r>
              <a:endParaRPr lang="en-US" sz="1400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95000">
                          <a14:backgroundMark x1="98333" y1="12017" x2="98333" y2="12017"/>
                          <a14:backgroundMark x1="88333" y1="4721" x2="88333" y2="4721"/>
                          <a14:backgroundMark x1="8333" y1="11803" x2="8333" y2="11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5395" r="15790" b="1479"/>
            <a:stretch/>
          </p:blipFill>
          <p:spPr>
            <a:xfrm>
              <a:off x="13128510" y="9624187"/>
              <a:ext cx="214814" cy="15846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2" name="Rounded Rectangle 81"/>
            <p:cNvSpPr/>
            <p:nvPr/>
          </p:nvSpPr>
          <p:spPr>
            <a:xfrm>
              <a:off x="13111431" y="9413656"/>
              <a:ext cx="248971" cy="180963"/>
            </a:xfrm>
            <a:prstGeom prst="roundRect">
              <a:avLst/>
            </a:prstGeom>
            <a:solidFill>
              <a:srgbClr val="7F7F7F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/>
                <a:t>1.2</a:t>
              </a:r>
              <a:endParaRPr lang="en-US" sz="1400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6637395" y="1551024"/>
            <a:ext cx="15680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ea typeface="Ebrima" panose="02000000000000000000" pitchFamily="2" charset="0"/>
                <a:cs typeface="Arial" panose="020B0604020202020204" pitchFamily="34" charset="0"/>
              </a:rPr>
              <a:t>MCF7 Cells</a:t>
            </a:r>
            <a:endParaRPr lang="en-US" sz="2200" b="1" dirty="0">
              <a:ea typeface="Ebrima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ea typeface="Ebrima" panose="02000000000000000000" pitchFamily="2" charset="0"/>
                <a:cs typeface="Arial" panose="020B0604020202020204" pitchFamily="34" charset="0"/>
              </a:rPr>
              <a:t>20x / 0.4NA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6241283" y="4396273"/>
            <a:ext cx="585216" cy="45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6171640" y="405100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5</a:t>
            </a:r>
            <a:r>
              <a:rPr lang="en-US" sz="1800" dirty="0" smtClean="0">
                <a:solidFill>
                  <a:schemeClr val="bg1"/>
                </a:solidFill>
              </a:rPr>
              <a:t>0μm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7" name="矩形 69"/>
          <p:cNvSpPr/>
          <p:nvPr/>
        </p:nvSpPr>
        <p:spPr>
          <a:xfrm>
            <a:off x="7678057" y="4790437"/>
            <a:ext cx="11114720" cy="4589451"/>
          </a:xfrm>
          <a:prstGeom prst="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矩形 69"/>
          <p:cNvSpPr/>
          <p:nvPr/>
        </p:nvSpPr>
        <p:spPr>
          <a:xfrm>
            <a:off x="7678056" y="2336800"/>
            <a:ext cx="11111891" cy="2318748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6835894" y="3278886"/>
            <a:ext cx="1583703" cy="43088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 smtClean="0"/>
              <a:t>Raw Images</a:t>
            </a:r>
            <a:endParaRPr lang="en-US" sz="2200" b="1" dirty="0"/>
          </a:p>
        </p:txBody>
      </p:sp>
      <p:sp>
        <p:nvSpPr>
          <p:cNvPr id="90" name="TextBox 89"/>
          <p:cNvSpPr txBox="1"/>
          <p:nvPr/>
        </p:nvSpPr>
        <p:spPr>
          <a:xfrm rot="16200000">
            <a:off x="6099954" y="6817753"/>
            <a:ext cx="3122521" cy="430887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 smtClean="0"/>
              <a:t>Recovered Complex Field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64870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4" descr="amplitude_20x.tif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0" y="8351814"/>
            <a:ext cx="2145115" cy="2145115"/>
          </a:xfrm>
          <a:prstGeom prst="rect">
            <a:avLst/>
          </a:prstGeom>
        </p:spPr>
      </p:pic>
      <p:pic>
        <p:nvPicPr>
          <p:cNvPr id="5" name="圖片 25" descr="phase_20x.tif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939" y="8370117"/>
            <a:ext cx="2145115" cy="2145115"/>
          </a:xfrm>
          <a:prstGeom prst="rect">
            <a:avLst/>
          </a:prstGeom>
        </p:spPr>
      </p:pic>
      <p:sp>
        <p:nvSpPr>
          <p:cNvPr id="6" name="矩形 35"/>
          <p:cNvSpPr/>
          <p:nvPr/>
        </p:nvSpPr>
        <p:spPr>
          <a:xfrm>
            <a:off x="16748839" y="9140132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37"/>
          <p:cNvSpPr/>
          <p:nvPr/>
        </p:nvSpPr>
        <p:spPr>
          <a:xfrm>
            <a:off x="13943770" y="9147831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5" descr="raw_crop-0001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18" y="8333476"/>
            <a:ext cx="2160000" cy="2160000"/>
          </a:xfrm>
          <a:prstGeom prst="rect">
            <a:avLst/>
          </a:prstGeom>
        </p:spPr>
      </p:pic>
      <p:pic>
        <p:nvPicPr>
          <p:cNvPr id="9" name="圖片 6" descr="raw_crop-0002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64" y="8333476"/>
            <a:ext cx="2160000" cy="2160000"/>
          </a:xfrm>
          <a:prstGeom prst="rect">
            <a:avLst/>
          </a:prstGeom>
        </p:spPr>
      </p:pic>
      <p:pic>
        <p:nvPicPr>
          <p:cNvPr id="10" name="圖片 7" descr="raw_crop-0003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71" y="8338694"/>
            <a:ext cx="2160000" cy="2160000"/>
          </a:xfrm>
          <a:prstGeom prst="rect">
            <a:avLst/>
          </a:prstGeom>
        </p:spPr>
      </p:pic>
      <p:pic>
        <p:nvPicPr>
          <p:cNvPr id="11" name="圖片 8" descr="raw_crop-0004.t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564" y="8341254"/>
            <a:ext cx="2160000" cy="2160000"/>
          </a:xfrm>
          <a:prstGeom prst="rect">
            <a:avLst/>
          </a:prstGeom>
        </p:spPr>
      </p:pic>
      <p:sp>
        <p:nvSpPr>
          <p:cNvPr id="12" name="文字方塊 18"/>
          <p:cNvSpPr txBox="1"/>
          <p:nvPr/>
        </p:nvSpPr>
        <p:spPr>
          <a:xfrm>
            <a:off x="2927561" y="8347988"/>
            <a:ext cx="544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文字方塊 19"/>
          <p:cNvSpPr txBox="1"/>
          <p:nvPr/>
        </p:nvSpPr>
        <p:spPr>
          <a:xfrm>
            <a:off x="5253217" y="832105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Bottom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文字方塊 20"/>
          <p:cNvSpPr txBox="1"/>
          <p:nvPr/>
        </p:nvSpPr>
        <p:spPr>
          <a:xfrm>
            <a:off x="7602427" y="8341254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文字方塊 21"/>
          <p:cNvSpPr txBox="1"/>
          <p:nvPr/>
        </p:nvSpPr>
        <p:spPr>
          <a:xfrm>
            <a:off x="9962630" y="833125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kumimoji="1" lang="en-US" altLang="zh-TW" sz="1600" b="1">
                <a:solidFill>
                  <a:srgbClr val="FFFFFF"/>
                </a:solidFill>
                <a:latin typeface="Arial"/>
                <a:cs typeface="Arial"/>
              </a:rPr>
              <a:t>eft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矩形 27"/>
          <p:cNvSpPr/>
          <p:nvPr/>
        </p:nvSpPr>
        <p:spPr>
          <a:xfrm>
            <a:off x="4397469" y="9129495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29"/>
          <p:cNvSpPr/>
          <p:nvPr/>
        </p:nvSpPr>
        <p:spPr>
          <a:xfrm>
            <a:off x="6762551" y="9129495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31"/>
          <p:cNvSpPr/>
          <p:nvPr/>
        </p:nvSpPr>
        <p:spPr>
          <a:xfrm>
            <a:off x="11449351" y="9111271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33"/>
          <p:cNvSpPr/>
          <p:nvPr/>
        </p:nvSpPr>
        <p:spPr>
          <a:xfrm>
            <a:off x="9102294" y="9108711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箭頭接點 39"/>
          <p:cNvCxnSpPr/>
          <p:nvPr/>
        </p:nvCxnSpPr>
        <p:spPr>
          <a:xfrm flipH="1">
            <a:off x="4034465" y="9129493"/>
            <a:ext cx="363002" cy="276340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0"/>
          <p:cNvCxnSpPr/>
          <p:nvPr/>
        </p:nvCxnSpPr>
        <p:spPr>
          <a:xfrm flipH="1">
            <a:off x="4034467" y="9583024"/>
            <a:ext cx="365239" cy="902811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44"/>
          <p:cNvCxnSpPr/>
          <p:nvPr/>
        </p:nvCxnSpPr>
        <p:spPr>
          <a:xfrm flipH="1">
            <a:off x="6397310" y="9129493"/>
            <a:ext cx="363002" cy="276340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45"/>
          <p:cNvCxnSpPr/>
          <p:nvPr/>
        </p:nvCxnSpPr>
        <p:spPr>
          <a:xfrm flipH="1">
            <a:off x="6390763" y="9583024"/>
            <a:ext cx="360000" cy="935999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圖片 26" descr="raw_crop-0001.t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5" t="36730" r="11791" b="42273"/>
          <a:stretch/>
        </p:blipFill>
        <p:spPr>
          <a:xfrm>
            <a:off x="2963160" y="9405835"/>
            <a:ext cx="1061147" cy="1066407"/>
          </a:xfrm>
          <a:prstGeom prst="rect">
            <a:avLst/>
          </a:prstGeom>
          <a:ln w="28575" cmpd="sng">
            <a:solidFill>
              <a:srgbClr val="FFFFFF"/>
            </a:solidFill>
            <a:prstDash val="solid"/>
          </a:ln>
        </p:spPr>
      </p:pic>
      <p:pic>
        <p:nvPicPr>
          <p:cNvPr id="25" name="圖片 47" descr="raw_crop-0002.t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2" t="36730" r="11791" b="42273"/>
          <a:stretch/>
        </p:blipFill>
        <p:spPr>
          <a:xfrm>
            <a:off x="5320924" y="9405833"/>
            <a:ext cx="1079998" cy="1080000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cxnSp>
        <p:nvCxnSpPr>
          <p:cNvPr id="26" name="直線箭頭接點 54"/>
          <p:cNvCxnSpPr/>
          <p:nvPr/>
        </p:nvCxnSpPr>
        <p:spPr>
          <a:xfrm flipH="1">
            <a:off x="8737054" y="9119002"/>
            <a:ext cx="363002" cy="276340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55"/>
          <p:cNvCxnSpPr/>
          <p:nvPr/>
        </p:nvCxnSpPr>
        <p:spPr>
          <a:xfrm flipH="1">
            <a:off x="8737056" y="9572533"/>
            <a:ext cx="365239" cy="902811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圖片 53" descr="raw_crop-0003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3" t="35530" r="11894" b="43473"/>
          <a:stretch/>
        </p:blipFill>
        <p:spPr>
          <a:xfrm>
            <a:off x="7670852" y="9395342"/>
            <a:ext cx="1074671" cy="1080000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cxnSp>
        <p:nvCxnSpPr>
          <p:cNvPr id="29" name="直線箭頭接點 57"/>
          <p:cNvCxnSpPr/>
          <p:nvPr/>
        </p:nvCxnSpPr>
        <p:spPr>
          <a:xfrm flipH="1">
            <a:off x="11084110" y="9129671"/>
            <a:ext cx="363002" cy="276340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58"/>
          <p:cNvCxnSpPr/>
          <p:nvPr/>
        </p:nvCxnSpPr>
        <p:spPr>
          <a:xfrm flipH="1">
            <a:off x="11087724" y="9583200"/>
            <a:ext cx="361627" cy="894702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圖片 56" descr="raw_crop-0004.ti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2" t="36125" r="11792" b="43355"/>
          <a:stretch/>
        </p:blipFill>
        <p:spPr>
          <a:xfrm>
            <a:off x="10004763" y="9432850"/>
            <a:ext cx="1080000" cy="1055489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cxnSp>
        <p:nvCxnSpPr>
          <p:cNvPr id="32" name="直線箭頭接點 60"/>
          <p:cNvCxnSpPr/>
          <p:nvPr/>
        </p:nvCxnSpPr>
        <p:spPr>
          <a:xfrm flipH="1">
            <a:off x="13578529" y="9147829"/>
            <a:ext cx="363002" cy="276340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61"/>
          <p:cNvCxnSpPr/>
          <p:nvPr/>
        </p:nvCxnSpPr>
        <p:spPr>
          <a:xfrm flipH="1">
            <a:off x="13607189" y="9601358"/>
            <a:ext cx="336581" cy="889218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63"/>
          <p:cNvCxnSpPr/>
          <p:nvPr/>
        </p:nvCxnSpPr>
        <p:spPr>
          <a:xfrm flipH="1">
            <a:off x="16412256" y="9142780"/>
            <a:ext cx="334344" cy="276340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64"/>
          <p:cNvCxnSpPr/>
          <p:nvPr/>
        </p:nvCxnSpPr>
        <p:spPr>
          <a:xfrm flipH="1">
            <a:off x="16412258" y="9596309"/>
            <a:ext cx="336581" cy="910454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62" descr="phase_20x.tif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5" t="35897" r="11873" b="42961"/>
          <a:stretch/>
        </p:blipFill>
        <p:spPr>
          <a:xfrm>
            <a:off x="15332256" y="9426763"/>
            <a:ext cx="1080000" cy="1080000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37" name="圖片 59" descr="amplitude_20x.tif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5" t="36291" r="11873" b="42567"/>
          <a:stretch/>
        </p:blipFill>
        <p:spPr>
          <a:xfrm>
            <a:off x="12527187" y="9410576"/>
            <a:ext cx="1080000" cy="1080000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sp>
        <p:nvSpPr>
          <p:cNvPr id="38" name="矩形 69"/>
          <p:cNvSpPr/>
          <p:nvPr/>
        </p:nvSpPr>
        <p:spPr>
          <a:xfrm>
            <a:off x="2870630" y="8194054"/>
            <a:ext cx="9400503" cy="4912346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71"/>
          <p:cNvSpPr txBox="1"/>
          <p:nvPr/>
        </p:nvSpPr>
        <p:spPr>
          <a:xfrm>
            <a:off x="6735818" y="7669597"/>
            <a:ext cx="16866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600" b="1" dirty="0">
                <a:latin typeface="Arial"/>
                <a:cs typeface="Arial"/>
              </a:rPr>
              <a:t>Raw Data</a:t>
            </a:r>
            <a:endParaRPr kumimoji="1" lang="zh-TW" altLang="en-US" sz="2600" b="1" dirty="0">
              <a:latin typeface="Arial"/>
              <a:cs typeface="Arial"/>
            </a:endParaRPr>
          </a:p>
        </p:txBody>
      </p:sp>
      <p:pic>
        <p:nvPicPr>
          <p:cNvPr id="42" name="圖片 76"/>
          <p:cNvPicPr>
            <a:picLocks noChangeAspect="1"/>
          </p:cNvPicPr>
          <p:nvPr/>
        </p:nvPicPr>
        <p:blipFill rotWithShape="1">
          <a:blip r:embed="rId9"/>
          <a:srcRect l="57785" r="29446"/>
          <a:stretch/>
        </p:blipFill>
        <p:spPr>
          <a:xfrm>
            <a:off x="17477411" y="8347988"/>
            <a:ext cx="482030" cy="2160000"/>
          </a:xfrm>
          <a:prstGeom prst="rect">
            <a:avLst/>
          </a:prstGeom>
        </p:spPr>
      </p:pic>
      <p:pic>
        <p:nvPicPr>
          <p:cNvPr id="43" name="圖片 77"/>
          <p:cNvPicPr>
            <a:picLocks noChangeAspect="1"/>
          </p:cNvPicPr>
          <p:nvPr/>
        </p:nvPicPr>
        <p:blipFill rotWithShape="1">
          <a:blip r:embed="rId10"/>
          <a:srcRect l="57655" r="28496"/>
          <a:stretch/>
        </p:blipFill>
        <p:spPr>
          <a:xfrm>
            <a:off x="14651985" y="8370115"/>
            <a:ext cx="522749" cy="2160000"/>
          </a:xfrm>
          <a:prstGeom prst="rect">
            <a:avLst/>
          </a:prstGeom>
        </p:spPr>
      </p:pic>
      <p:sp>
        <p:nvSpPr>
          <p:cNvPr id="44" name="矩形 78"/>
          <p:cNvSpPr/>
          <p:nvPr/>
        </p:nvSpPr>
        <p:spPr>
          <a:xfrm>
            <a:off x="12392545" y="8194054"/>
            <a:ext cx="5670484" cy="4886946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79"/>
          <p:cNvSpPr txBox="1"/>
          <p:nvPr/>
        </p:nvSpPr>
        <p:spPr>
          <a:xfrm>
            <a:off x="14526921" y="7669597"/>
            <a:ext cx="13901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600" b="1" dirty="0">
                <a:latin typeface="Arial"/>
                <a:cs typeface="Arial"/>
              </a:rPr>
              <a:t>Results</a:t>
            </a:r>
            <a:endParaRPr kumimoji="1" lang="zh-TW" altLang="en-US" sz="2600" b="1" dirty="0">
              <a:latin typeface="Arial"/>
              <a:cs typeface="Arial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47918" y="10784115"/>
            <a:ext cx="2162628" cy="216262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20924" y="10798681"/>
            <a:ext cx="2147232" cy="2147232"/>
          </a:xfrm>
          <a:prstGeom prst="rect">
            <a:avLst/>
          </a:prstGeom>
          <a:solidFill>
            <a:schemeClr val="accent3">
              <a:alpha val="52000"/>
            </a:schemeClr>
          </a:solidFill>
          <a:ln w="28575">
            <a:solidFill>
              <a:srgbClr val="FF0000"/>
            </a:solidFill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95690" y="10814021"/>
            <a:ext cx="2157984" cy="215798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70852" y="10809862"/>
            <a:ext cx="2150567" cy="2150567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63158" y="11816880"/>
            <a:ext cx="1126080" cy="112608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21427" y="11874484"/>
            <a:ext cx="1078992" cy="107899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66529" y="11886811"/>
            <a:ext cx="1078992" cy="107899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88444" y="11893013"/>
            <a:ext cx="1078992" cy="107899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24120" y="10809859"/>
            <a:ext cx="2176272" cy="217627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527807" y="10809859"/>
            <a:ext cx="2176272" cy="2176272"/>
          </a:xfrm>
          <a:prstGeom prst="rect">
            <a:avLst/>
          </a:prstGeom>
        </p:spPr>
      </p:pic>
      <p:pic>
        <p:nvPicPr>
          <p:cNvPr id="92" name="圖片 76"/>
          <p:cNvPicPr>
            <a:picLocks noChangeAspect="1"/>
          </p:cNvPicPr>
          <p:nvPr/>
        </p:nvPicPr>
        <p:blipFill rotWithShape="1">
          <a:blip r:embed="rId9"/>
          <a:srcRect l="57785" r="29446"/>
          <a:stretch/>
        </p:blipFill>
        <p:spPr>
          <a:xfrm>
            <a:off x="17474680" y="10798011"/>
            <a:ext cx="482030" cy="2160000"/>
          </a:xfrm>
          <a:prstGeom prst="rect">
            <a:avLst/>
          </a:prstGeom>
        </p:spPr>
      </p:pic>
      <p:pic>
        <p:nvPicPr>
          <p:cNvPr id="93" name="圖片 77"/>
          <p:cNvPicPr>
            <a:picLocks noChangeAspect="1"/>
          </p:cNvPicPr>
          <p:nvPr/>
        </p:nvPicPr>
        <p:blipFill rotWithShape="1">
          <a:blip r:embed="rId10"/>
          <a:srcRect l="57655" r="28496"/>
          <a:stretch/>
        </p:blipFill>
        <p:spPr>
          <a:xfrm>
            <a:off x="14649254" y="10820138"/>
            <a:ext cx="522749" cy="2160000"/>
          </a:xfrm>
          <a:prstGeom prst="rect">
            <a:avLst/>
          </a:prstGeom>
        </p:spPr>
      </p:pic>
      <p:sp>
        <p:nvSpPr>
          <p:cNvPr id="94" name="文字方塊 18"/>
          <p:cNvSpPr txBox="1"/>
          <p:nvPr/>
        </p:nvSpPr>
        <p:spPr>
          <a:xfrm>
            <a:off x="2902075" y="10779075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RGB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5" name="文字方塊 19"/>
          <p:cNvSpPr txBox="1"/>
          <p:nvPr/>
        </p:nvSpPr>
        <p:spPr>
          <a:xfrm>
            <a:off x="5284854" y="10779075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6" name="文字方塊 20"/>
          <p:cNvSpPr txBox="1"/>
          <p:nvPr/>
        </p:nvSpPr>
        <p:spPr>
          <a:xfrm>
            <a:off x="7644721" y="10779075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Green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7" name="文字方塊 21"/>
          <p:cNvSpPr txBox="1"/>
          <p:nvPr/>
        </p:nvSpPr>
        <p:spPr>
          <a:xfrm>
            <a:off x="9944641" y="1079801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Blue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8" name="文字方塊 21"/>
          <p:cNvSpPr txBox="1"/>
          <p:nvPr/>
        </p:nvSpPr>
        <p:spPr>
          <a:xfrm>
            <a:off x="14073510" y="1265750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>
                <a:solidFill>
                  <a:srgbClr val="FFFFFF"/>
                </a:solidFill>
                <a:latin typeface="Arial"/>
                <a:cs typeface="Arial"/>
              </a:rPr>
              <a:t>Amp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9" name="文字方塊 21"/>
          <p:cNvSpPr txBox="1"/>
          <p:nvPr/>
        </p:nvSpPr>
        <p:spPr>
          <a:xfrm>
            <a:off x="16690018" y="12676626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0" name="文字方塊 21"/>
          <p:cNvSpPr txBox="1"/>
          <p:nvPr/>
        </p:nvSpPr>
        <p:spPr>
          <a:xfrm>
            <a:off x="14055282" y="1042896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>
                <a:solidFill>
                  <a:srgbClr val="FFFFFF"/>
                </a:solidFill>
                <a:latin typeface="Arial"/>
                <a:cs typeface="Arial"/>
              </a:rPr>
              <a:t>Amp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1" name="文字方塊 21"/>
          <p:cNvSpPr txBox="1"/>
          <p:nvPr/>
        </p:nvSpPr>
        <p:spPr>
          <a:xfrm>
            <a:off x="16643732" y="10470079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endParaRPr kumimoji="1" lang="zh-TW" altLang="en-US" sz="16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2" name="矩形 35"/>
          <p:cNvSpPr/>
          <p:nvPr/>
        </p:nvSpPr>
        <p:spPr>
          <a:xfrm>
            <a:off x="17016720" y="11859921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3" name="直線箭頭接點 63"/>
          <p:cNvCxnSpPr/>
          <p:nvPr/>
        </p:nvCxnSpPr>
        <p:spPr>
          <a:xfrm flipH="1">
            <a:off x="16384496" y="11859921"/>
            <a:ext cx="627791" cy="32543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64"/>
          <p:cNvCxnSpPr/>
          <p:nvPr/>
        </p:nvCxnSpPr>
        <p:spPr>
          <a:xfrm flipH="1">
            <a:off x="16396679" y="12313450"/>
            <a:ext cx="599693" cy="646979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矩形 35"/>
          <p:cNvSpPr/>
          <p:nvPr/>
        </p:nvSpPr>
        <p:spPr>
          <a:xfrm>
            <a:off x="14241672" y="11884179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0" name="直線箭頭接點 63"/>
          <p:cNvCxnSpPr/>
          <p:nvPr/>
        </p:nvCxnSpPr>
        <p:spPr>
          <a:xfrm flipH="1" flipV="1">
            <a:off x="13617754" y="11874247"/>
            <a:ext cx="619484" cy="9930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線箭頭接點 64"/>
          <p:cNvCxnSpPr/>
          <p:nvPr/>
        </p:nvCxnSpPr>
        <p:spPr>
          <a:xfrm flipH="1">
            <a:off x="13621631" y="12337708"/>
            <a:ext cx="599693" cy="646979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矩形 35"/>
          <p:cNvSpPr/>
          <p:nvPr/>
        </p:nvSpPr>
        <p:spPr>
          <a:xfrm>
            <a:off x="11697803" y="11867907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3" name="直線箭頭接點 63"/>
          <p:cNvCxnSpPr/>
          <p:nvPr/>
        </p:nvCxnSpPr>
        <p:spPr>
          <a:xfrm flipH="1">
            <a:off x="11065579" y="11867907"/>
            <a:ext cx="627791" cy="32543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線箭頭接點 64"/>
          <p:cNvCxnSpPr/>
          <p:nvPr/>
        </p:nvCxnSpPr>
        <p:spPr>
          <a:xfrm flipH="1">
            <a:off x="11077762" y="12321436"/>
            <a:ext cx="599693" cy="646979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矩形 35"/>
          <p:cNvSpPr/>
          <p:nvPr/>
        </p:nvSpPr>
        <p:spPr>
          <a:xfrm>
            <a:off x="9350452" y="11858292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箭頭接點 63"/>
          <p:cNvCxnSpPr/>
          <p:nvPr/>
        </p:nvCxnSpPr>
        <p:spPr>
          <a:xfrm flipH="1">
            <a:off x="8718228" y="11858292"/>
            <a:ext cx="627791" cy="32543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64"/>
          <p:cNvCxnSpPr/>
          <p:nvPr/>
        </p:nvCxnSpPr>
        <p:spPr>
          <a:xfrm flipH="1">
            <a:off x="8730411" y="12311821"/>
            <a:ext cx="599693" cy="646979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矩形 35"/>
          <p:cNvSpPr/>
          <p:nvPr/>
        </p:nvSpPr>
        <p:spPr>
          <a:xfrm>
            <a:off x="7014484" y="11857978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9" name="直線箭頭接點 63"/>
          <p:cNvCxnSpPr/>
          <p:nvPr/>
        </p:nvCxnSpPr>
        <p:spPr>
          <a:xfrm flipH="1">
            <a:off x="6382260" y="11857978"/>
            <a:ext cx="627791" cy="32543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64"/>
          <p:cNvCxnSpPr/>
          <p:nvPr/>
        </p:nvCxnSpPr>
        <p:spPr>
          <a:xfrm flipH="1">
            <a:off x="6394443" y="12311507"/>
            <a:ext cx="599693" cy="646979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矩形 35"/>
          <p:cNvSpPr/>
          <p:nvPr/>
        </p:nvSpPr>
        <p:spPr>
          <a:xfrm>
            <a:off x="4707843" y="11802186"/>
            <a:ext cx="453529" cy="453529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2" name="直線箭頭接點 63"/>
          <p:cNvCxnSpPr/>
          <p:nvPr/>
        </p:nvCxnSpPr>
        <p:spPr>
          <a:xfrm flipH="1">
            <a:off x="4075619" y="11802186"/>
            <a:ext cx="627791" cy="32543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箭頭接點 64"/>
          <p:cNvCxnSpPr/>
          <p:nvPr/>
        </p:nvCxnSpPr>
        <p:spPr>
          <a:xfrm flipH="1">
            <a:off x="4087802" y="12255715"/>
            <a:ext cx="599693" cy="646979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 rot="5400000" flipH="1">
            <a:off x="14083297" y="9258006"/>
            <a:ext cx="190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a.u</a:t>
            </a:r>
            <a:r>
              <a:rPr lang="en-US" sz="1800" dirty="0"/>
              <a:t>.</a:t>
            </a:r>
          </a:p>
        </p:txBody>
      </p:sp>
      <p:sp>
        <p:nvSpPr>
          <p:cNvPr id="125" name="TextBox 124"/>
          <p:cNvSpPr txBox="1"/>
          <p:nvPr/>
        </p:nvSpPr>
        <p:spPr>
          <a:xfrm rot="5400000" flipH="1">
            <a:off x="14077863" y="11722473"/>
            <a:ext cx="190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a.u</a:t>
            </a:r>
            <a:r>
              <a:rPr lang="en-US" sz="1800" dirty="0"/>
              <a:t>.</a:t>
            </a:r>
          </a:p>
        </p:txBody>
      </p:sp>
      <p:sp>
        <p:nvSpPr>
          <p:cNvPr id="126" name="TextBox 125"/>
          <p:cNvSpPr txBox="1"/>
          <p:nvPr/>
        </p:nvSpPr>
        <p:spPr>
          <a:xfrm rot="5400000" flipH="1">
            <a:off x="16894306" y="9192378"/>
            <a:ext cx="190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Radians</a:t>
            </a:r>
            <a:endParaRPr lang="en-US" sz="1800" dirty="0"/>
          </a:p>
        </p:txBody>
      </p:sp>
      <p:sp>
        <p:nvSpPr>
          <p:cNvPr id="127" name="TextBox 126"/>
          <p:cNvSpPr txBox="1"/>
          <p:nvPr/>
        </p:nvSpPr>
        <p:spPr>
          <a:xfrm rot="5400000" flipH="1">
            <a:off x="16874511" y="11632214"/>
            <a:ext cx="190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Radians</a:t>
            </a:r>
            <a:endParaRPr lang="en-US" sz="1800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33468" y="11881435"/>
            <a:ext cx="1078992" cy="10789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528493" y="11890707"/>
            <a:ext cx="1078992" cy="10789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1" name="Rectangle 130"/>
          <p:cNvSpPr/>
          <p:nvPr/>
        </p:nvSpPr>
        <p:spPr>
          <a:xfrm>
            <a:off x="4434524" y="10646121"/>
            <a:ext cx="612648" cy="60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4" name="文字方塊 18"/>
          <p:cNvSpPr txBox="1"/>
          <p:nvPr/>
        </p:nvSpPr>
        <p:spPr>
          <a:xfrm>
            <a:off x="4328739" y="1008376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100𝜇</a:t>
            </a:r>
            <a:r>
              <a:rPr kumimoji="1" lang="en-US" altLang="zh-TW" sz="1600" b="1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kumimoji="1" lang="zh-TW" altLang="en-US" sz="1600" b="1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765671" y="10646121"/>
            <a:ext cx="612648" cy="60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6" name="文字方塊 18"/>
          <p:cNvSpPr txBox="1"/>
          <p:nvPr/>
        </p:nvSpPr>
        <p:spPr>
          <a:xfrm>
            <a:off x="6659886" y="1008376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100𝜇</a:t>
            </a:r>
            <a:r>
              <a:rPr kumimoji="1" lang="en-US" altLang="zh-TW" sz="1600" b="1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kumimoji="1" lang="zh-TW" altLang="en-US" sz="1600" b="1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9100539" y="10646121"/>
            <a:ext cx="612648" cy="60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文字方塊 18"/>
          <p:cNvSpPr txBox="1"/>
          <p:nvPr/>
        </p:nvSpPr>
        <p:spPr>
          <a:xfrm>
            <a:off x="8994754" y="1008376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100𝜇</a:t>
            </a:r>
            <a:r>
              <a:rPr kumimoji="1" lang="en-US" altLang="zh-TW" sz="1600" b="1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kumimoji="1" lang="zh-TW" altLang="en-US" sz="1600" b="1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1445236" y="10644406"/>
            <a:ext cx="612648" cy="60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文字方塊 18"/>
          <p:cNvSpPr txBox="1"/>
          <p:nvPr/>
        </p:nvSpPr>
        <p:spPr>
          <a:xfrm>
            <a:off x="11339451" y="10082051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100𝜇</a:t>
            </a:r>
            <a:r>
              <a:rPr kumimoji="1" lang="en-US" altLang="zh-TW" sz="1600" b="1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kumimoji="1" lang="zh-TW" altLang="en-US" sz="1600" b="1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1449296" y="12851317"/>
            <a:ext cx="612648" cy="60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2" name="文字方塊 18"/>
          <p:cNvSpPr txBox="1"/>
          <p:nvPr/>
        </p:nvSpPr>
        <p:spPr>
          <a:xfrm>
            <a:off x="11343511" y="12542962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100𝜇</a:t>
            </a:r>
            <a:r>
              <a:rPr kumimoji="1" lang="en-US" altLang="zh-TW" sz="1600" b="1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kumimoji="1" lang="zh-TW" altLang="en-US" sz="1600" b="1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17635" y="12839011"/>
            <a:ext cx="612648" cy="60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4" name="文字方塊 18"/>
          <p:cNvSpPr txBox="1"/>
          <p:nvPr/>
        </p:nvSpPr>
        <p:spPr>
          <a:xfrm>
            <a:off x="9011850" y="1253065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100𝜇</a:t>
            </a:r>
            <a:r>
              <a:rPr kumimoji="1" lang="en-US" altLang="zh-TW" sz="1600" b="1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kumimoji="1" lang="zh-TW" altLang="en-US" sz="1600" b="1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772740" y="12820703"/>
            <a:ext cx="612648" cy="60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文字方塊 18"/>
          <p:cNvSpPr txBox="1"/>
          <p:nvPr/>
        </p:nvSpPr>
        <p:spPr>
          <a:xfrm>
            <a:off x="6666955" y="12512348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100𝜇</a:t>
            </a:r>
            <a:r>
              <a:rPr kumimoji="1" lang="en-US" altLang="zh-TW" sz="1600" b="1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kumimoji="1" lang="zh-TW" altLang="en-US" sz="1600" b="1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424135" y="12824084"/>
            <a:ext cx="612648" cy="60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8" name="文字方塊 18"/>
          <p:cNvSpPr txBox="1"/>
          <p:nvPr/>
        </p:nvSpPr>
        <p:spPr>
          <a:xfrm>
            <a:off x="4318350" y="12515729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solidFill>
                  <a:srgbClr val="FFFFFF"/>
                </a:solidFill>
                <a:latin typeface="Arial"/>
                <a:cs typeface="Arial"/>
              </a:rPr>
              <a:t>100𝜇</a:t>
            </a:r>
            <a:r>
              <a:rPr kumimoji="1" lang="en-US" altLang="zh-TW" sz="1600" b="1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kumimoji="1" lang="zh-TW" altLang="en-US" sz="1600" b="1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 flipH="1" flipV="1">
            <a:off x="2963158" y="10619006"/>
            <a:ext cx="9144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 flipV="1">
            <a:off x="12545690" y="10644406"/>
            <a:ext cx="521208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3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23887</TotalTime>
  <Words>356</Words>
  <Application>Microsoft Macintosh PowerPoint</Application>
  <PresentationFormat>Custom</PresentationFormat>
  <Paragraphs>193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Cambria Math</vt:lpstr>
      <vt:lpstr>Ebrima</vt:lpstr>
      <vt:lpstr>Symbol</vt:lpstr>
      <vt:lpstr>新細明體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</dc:title>
  <dc:creator>Zack Phillips</dc:creator>
  <cp:lastModifiedBy>Zack Phillips</cp:lastModifiedBy>
  <cp:revision>216</cp:revision>
  <cp:lastPrinted>2016-12-15T20:07:21Z</cp:lastPrinted>
  <dcterms:created xsi:type="dcterms:W3CDTF">2016-05-24T19:56:47Z</dcterms:created>
  <dcterms:modified xsi:type="dcterms:W3CDTF">2016-12-16T05:16:32Z</dcterms:modified>
</cp:coreProperties>
</file>